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9" r:id="rId2"/>
    <p:sldId id="4203" r:id="rId3"/>
    <p:sldId id="4225" r:id="rId4"/>
    <p:sldId id="4226" r:id="rId5"/>
    <p:sldId id="4227" r:id="rId6"/>
    <p:sldId id="4228" r:id="rId7"/>
    <p:sldId id="4230" r:id="rId8"/>
    <p:sldId id="4231" r:id="rId9"/>
    <p:sldId id="4232" r:id="rId10"/>
    <p:sldId id="4233" r:id="rId11"/>
    <p:sldId id="4234" r:id="rId12"/>
    <p:sldId id="4229" r:id="rId13"/>
    <p:sldId id="4239" r:id="rId14"/>
    <p:sldId id="4241" r:id="rId15"/>
    <p:sldId id="4235" r:id="rId16"/>
    <p:sldId id="4237" r:id="rId17"/>
    <p:sldId id="4214" r:id="rId18"/>
    <p:sldId id="4212" r:id="rId19"/>
    <p:sldId id="4215" r:id="rId20"/>
  </p:sldIdLst>
  <p:sldSz cx="12192000" cy="6858000"/>
  <p:notesSz cx="6881813" cy="92964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handoutMaster" Target="handoutMasters/handout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4F1BC-572A-4A6F-8FCF-C5E64F8A9E1E}" type="doc">
      <dgm:prSet loTypeId="urn:microsoft.com/office/officeart/2008/layout/RadialCluster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72A7AE-E16E-4CF0-AF82-2EC0513319EC}">
      <dgm:prSet phldrT="[Text]"/>
      <dgm:spPr/>
      <dgm:t>
        <a:bodyPr/>
        <a:lstStyle/>
        <a:p>
          <a:r>
            <a:rPr lang="en-GB" dirty="0"/>
            <a:t>MPPUD</a:t>
          </a:r>
        </a:p>
      </dgm:t>
    </dgm:pt>
    <dgm:pt modelId="{EFA9EF4B-B9C5-4619-91D2-26699546C21A}" type="parTrans" cxnId="{309CDB4F-2C7D-495A-BD3F-A9B5416AF684}">
      <dgm:prSet/>
      <dgm:spPr/>
      <dgm:t>
        <a:bodyPr/>
        <a:lstStyle/>
        <a:p>
          <a:endParaRPr lang="en-GB"/>
        </a:p>
      </dgm:t>
    </dgm:pt>
    <dgm:pt modelId="{5845767A-D20A-49EF-82A6-94351EBFA60A}" type="sibTrans" cxnId="{309CDB4F-2C7D-495A-BD3F-A9B5416AF684}">
      <dgm:prSet/>
      <dgm:spPr/>
      <dgm:t>
        <a:bodyPr/>
        <a:lstStyle/>
        <a:p>
          <a:endParaRPr lang="en-GB"/>
        </a:p>
      </dgm:t>
    </dgm:pt>
    <dgm:pt modelId="{BFC37CE5-E6CD-41BE-B68D-27D23FB7B18E}">
      <dgm:prSet phldrT="[Text]"/>
      <dgm:spPr/>
      <dgm:t>
        <a:bodyPr/>
        <a:lstStyle/>
        <a:p>
          <a:r>
            <a:rPr lang="en-GB" dirty="0"/>
            <a:t>NITP (TOPREC, LUAR, LADGAR)</a:t>
          </a:r>
        </a:p>
      </dgm:t>
    </dgm:pt>
    <dgm:pt modelId="{31374E18-B326-4843-9FE1-F8FBBE3FEA6D}" type="parTrans" cxnId="{3580AA7F-ADFE-4E0D-8183-59D787A102BF}">
      <dgm:prSet/>
      <dgm:spPr/>
      <dgm:t>
        <a:bodyPr/>
        <a:lstStyle/>
        <a:p>
          <a:endParaRPr lang="en-GB"/>
        </a:p>
      </dgm:t>
    </dgm:pt>
    <dgm:pt modelId="{1077F21B-D2CD-4985-98C3-F12AE975342F}" type="sibTrans" cxnId="{3580AA7F-ADFE-4E0D-8183-59D787A102BF}">
      <dgm:prSet/>
      <dgm:spPr/>
      <dgm:t>
        <a:bodyPr/>
        <a:lstStyle/>
        <a:p>
          <a:endParaRPr lang="en-GB"/>
        </a:p>
      </dgm:t>
    </dgm:pt>
    <dgm:pt modelId="{2BF3C7F9-9BDA-4D4D-BBD5-D4A0B675AEE2}">
      <dgm:prSet phldrT="[Text]" custT="1"/>
      <dgm:spPr/>
      <dgm:t>
        <a:bodyPr/>
        <a:lstStyle/>
        <a:p>
          <a:r>
            <a:rPr lang="en-GB" sz="1500" dirty="0"/>
            <a:t>MINISTRY OF INFRASTRUCTURE, LANDS AND HOUSING (C-of-O)</a:t>
          </a:r>
        </a:p>
      </dgm:t>
    </dgm:pt>
    <dgm:pt modelId="{4F04F1A3-FA59-4804-97F4-6D607A2DB952}" type="parTrans" cxnId="{099AF1CB-D153-411C-A00C-06B9E119E07D}">
      <dgm:prSet/>
      <dgm:spPr/>
      <dgm:t>
        <a:bodyPr/>
        <a:lstStyle/>
        <a:p>
          <a:endParaRPr lang="en-GB"/>
        </a:p>
      </dgm:t>
    </dgm:pt>
    <dgm:pt modelId="{EFB06B53-C49A-4768-BE16-BDE04655818F}" type="sibTrans" cxnId="{099AF1CB-D153-411C-A00C-06B9E119E07D}">
      <dgm:prSet/>
      <dgm:spPr/>
      <dgm:t>
        <a:bodyPr/>
        <a:lstStyle/>
        <a:p>
          <a:endParaRPr lang="en-GB"/>
        </a:p>
      </dgm:t>
    </dgm:pt>
    <dgm:pt modelId="{DDD4C070-D116-4C49-B8B9-0324CFAD9499}">
      <dgm:prSet phldrT="[Text]"/>
      <dgm:spPr/>
      <dgm:t>
        <a:bodyPr/>
        <a:lstStyle/>
        <a:p>
          <a:r>
            <a:rPr lang="en-GB" dirty="0"/>
            <a:t>ODIRS (Tax Clearance)</a:t>
          </a:r>
        </a:p>
      </dgm:t>
    </dgm:pt>
    <dgm:pt modelId="{6478C608-7355-4567-B3DF-E37D64D066BA}" type="parTrans" cxnId="{6801683E-E15A-4D06-BA93-E2B146A55D08}">
      <dgm:prSet/>
      <dgm:spPr/>
      <dgm:t>
        <a:bodyPr/>
        <a:lstStyle/>
        <a:p>
          <a:endParaRPr lang="en-GB"/>
        </a:p>
      </dgm:t>
    </dgm:pt>
    <dgm:pt modelId="{BB841D6C-9EAC-4DDA-B26C-68701AAA6FDF}" type="sibTrans" cxnId="{6801683E-E15A-4D06-BA93-E2B146A55D08}">
      <dgm:prSet/>
      <dgm:spPr/>
      <dgm:t>
        <a:bodyPr/>
        <a:lstStyle/>
        <a:p>
          <a:endParaRPr lang="en-GB"/>
        </a:p>
      </dgm:t>
    </dgm:pt>
    <dgm:pt modelId="{F0C53695-F26E-4F35-8C6E-47704E9D20E6}">
      <dgm:prSet phldrT="[Text]" custT="1"/>
      <dgm:spPr/>
      <dgm:t>
        <a:bodyPr/>
        <a:lstStyle/>
        <a:p>
          <a:r>
            <a:rPr lang="en-GB" sz="1200" b="1" dirty="0"/>
            <a:t>Fire service  </a:t>
          </a:r>
          <a:r>
            <a:rPr lang="en-GB" sz="1000" dirty="0"/>
            <a:t>(Fire service report for Petrol and Gas Filling Stations)</a:t>
          </a:r>
        </a:p>
      </dgm:t>
    </dgm:pt>
    <dgm:pt modelId="{A4565FF2-CE55-4E44-ABAF-0733F0E9FBD3}" type="parTrans" cxnId="{759365F1-6341-414D-9407-5FE7B85D5D81}">
      <dgm:prSet/>
      <dgm:spPr/>
      <dgm:t>
        <a:bodyPr/>
        <a:lstStyle/>
        <a:p>
          <a:endParaRPr lang="en-GB"/>
        </a:p>
      </dgm:t>
    </dgm:pt>
    <dgm:pt modelId="{26C05B75-8102-4127-A3DA-1312149702E3}" type="sibTrans" cxnId="{759365F1-6341-414D-9407-5FE7B85D5D81}">
      <dgm:prSet/>
      <dgm:spPr/>
      <dgm:t>
        <a:bodyPr/>
        <a:lstStyle/>
        <a:p>
          <a:endParaRPr lang="en-GB"/>
        </a:p>
      </dgm:t>
    </dgm:pt>
    <dgm:pt modelId="{36879397-281F-4678-9613-07AC3FED9392}">
      <dgm:prSet phldrT="[Text]" custT="1"/>
      <dgm:spPr/>
      <dgm:t>
        <a:bodyPr/>
        <a:lstStyle/>
        <a:p>
          <a:r>
            <a:rPr lang="en-GB" sz="1500" b="1" dirty="0"/>
            <a:t>Police</a:t>
          </a:r>
        </a:p>
        <a:p>
          <a:r>
            <a:rPr lang="en-GB" sz="1200" dirty="0"/>
            <a:t>(Petrol and Gas Filling Stations</a:t>
          </a:r>
        </a:p>
      </dgm:t>
    </dgm:pt>
    <dgm:pt modelId="{917158D6-F16A-4F0A-B14D-D411800B7056}" type="parTrans" cxnId="{CC29A8EE-AFE0-452E-8580-692319AAEC14}">
      <dgm:prSet/>
      <dgm:spPr/>
      <dgm:t>
        <a:bodyPr/>
        <a:lstStyle/>
        <a:p>
          <a:endParaRPr lang="en-GB"/>
        </a:p>
      </dgm:t>
    </dgm:pt>
    <dgm:pt modelId="{7B36F1D2-3ADC-47F8-9AE3-A93A3DECC574}" type="sibTrans" cxnId="{CC29A8EE-AFE0-452E-8580-692319AAEC14}">
      <dgm:prSet/>
      <dgm:spPr/>
      <dgm:t>
        <a:bodyPr/>
        <a:lstStyle/>
        <a:p>
          <a:endParaRPr lang="en-GB"/>
        </a:p>
      </dgm:t>
    </dgm:pt>
    <dgm:pt modelId="{7E9D80BC-21FF-49D9-9FE7-126D74979A80}">
      <dgm:prSet phldrT="[Text]"/>
      <dgm:spPr/>
      <dgm:t>
        <a:bodyPr/>
        <a:lstStyle/>
        <a:p>
          <a:r>
            <a:rPr lang="en-GB" dirty="0"/>
            <a:t>DPR</a:t>
          </a:r>
        </a:p>
        <a:p>
          <a:r>
            <a:rPr lang="en-GB" dirty="0"/>
            <a:t>(Petrol and Gas Filling Stations)</a:t>
          </a:r>
        </a:p>
      </dgm:t>
    </dgm:pt>
    <dgm:pt modelId="{EBB60371-342D-42D8-94FE-BD88AF48941B}" type="parTrans" cxnId="{A4438E34-7086-44D9-842E-AFC98D93F26E}">
      <dgm:prSet/>
      <dgm:spPr/>
      <dgm:t>
        <a:bodyPr/>
        <a:lstStyle/>
        <a:p>
          <a:endParaRPr lang="en-GB"/>
        </a:p>
      </dgm:t>
    </dgm:pt>
    <dgm:pt modelId="{492B294E-BC04-49F7-8E50-4C377939FB58}" type="sibTrans" cxnId="{A4438E34-7086-44D9-842E-AFC98D93F26E}">
      <dgm:prSet/>
      <dgm:spPr/>
      <dgm:t>
        <a:bodyPr/>
        <a:lstStyle/>
        <a:p>
          <a:endParaRPr lang="en-GB"/>
        </a:p>
      </dgm:t>
    </dgm:pt>
    <dgm:pt modelId="{B253B009-6B13-4092-9D6C-D9425F0D046B}" type="pres">
      <dgm:prSet presAssocID="{E684F1BC-572A-4A6F-8FCF-C5E64F8A9E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2649737-C04E-415F-B910-B1BE4052DF0B}" type="pres">
      <dgm:prSet presAssocID="{AD72A7AE-E16E-4CF0-AF82-2EC0513319EC}" presName="singleCycle" presStyleCnt="0"/>
      <dgm:spPr/>
    </dgm:pt>
    <dgm:pt modelId="{7D27517D-9DB0-4C6D-A597-6BF70E9D0C76}" type="pres">
      <dgm:prSet presAssocID="{AD72A7AE-E16E-4CF0-AF82-2EC0513319EC}" presName="singleCenter" presStyleLbl="node1" presStyleIdx="0" presStyleCnt="7">
        <dgm:presLayoutVars>
          <dgm:chMax val="7"/>
          <dgm:chPref val="7"/>
        </dgm:presLayoutVars>
      </dgm:prSet>
      <dgm:spPr/>
    </dgm:pt>
    <dgm:pt modelId="{539A1BAE-7458-430C-AA13-BB135B47FF5C}" type="pres">
      <dgm:prSet presAssocID="{31374E18-B326-4843-9FE1-F8FBBE3FEA6D}" presName="Name56" presStyleLbl="parChTrans1D2" presStyleIdx="0" presStyleCnt="6"/>
      <dgm:spPr/>
    </dgm:pt>
    <dgm:pt modelId="{3D014D70-5691-434D-A493-FFB96972B2A5}" type="pres">
      <dgm:prSet presAssocID="{BFC37CE5-E6CD-41BE-B68D-27D23FB7B18E}" presName="text0" presStyleLbl="node1" presStyleIdx="1" presStyleCnt="7">
        <dgm:presLayoutVars>
          <dgm:bulletEnabled val="1"/>
        </dgm:presLayoutVars>
      </dgm:prSet>
      <dgm:spPr/>
    </dgm:pt>
    <dgm:pt modelId="{2F6AFDE1-1643-427F-9821-8AE4202EA00B}" type="pres">
      <dgm:prSet presAssocID="{4F04F1A3-FA59-4804-97F4-6D607A2DB952}" presName="Name56" presStyleLbl="parChTrans1D2" presStyleIdx="1" presStyleCnt="6"/>
      <dgm:spPr/>
    </dgm:pt>
    <dgm:pt modelId="{A224B0E5-E5A0-4E95-8436-E6149FF04C39}" type="pres">
      <dgm:prSet presAssocID="{2BF3C7F9-9BDA-4D4D-BBD5-D4A0B675AEE2}" presName="text0" presStyleLbl="node1" presStyleIdx="2" presStyleCnt="7" custScaleX="200921" custScaleY="189940" custRadScaleRad="121095" custRadScaleInc="19937">
        <dgm:presLayoutVars>
          <dgm:bulletEnabled val="1"/>
        </dgm:presLayoutVars>
      </dgm:prSet>
      <dgm:spPr/>
    </dgm:pt>
    <dgm:pt modelId="{7A7DAC5E-1B28-4042-9EF4-C3792D391CD3}" type="pres">
      <dgm:prSet presAssocID="{6478C608-7355-4567-B3DF-E37D64D066BA}" presName="Name56" presStyleLbl="parChTrans1D2" presStyleIdx="2" presStyleCnt="6"/>
      <dgm:spPr/>
    </dgm:pt>
    <dgm:pt modelId="{FE5125F0-6454-4BEF-A742-11B747E94F61}" type="pres">
      <dgm:prSet presAssocID="{DDD4C070-D116-4C49-B8B9-0324CFAD9499}" presName="text0" presStyleLbl="node1" presStyleIdx="3" presStyleCnt="7">
        <dgm:presLayoutVars>
          <dgm:bulletEnabled val="1"/>
        </dgm:presLayoutVars>
      </dgm:prSet>
      <dgm:spPr/>
    </dgm:pt>
    <dgm:pt modelId="{BC80C196-10D7-4AFD-9097-DF83BD0F1349}" type="pres">
      <dgm:prSet presAssocID="{A4565FF2-CE55-4E44-ABAF-0733F0E9FBD3}" presName="Name56" presStyleLbl="parChTrans1D2" presStyleIdx="3" presStyleCnt="6"/>
      <dgm:spPr/>
    </dgm:pt>
    <dgm:pt modelId="{F3ED4C91-1029-4DAC-AEB6-5DAF2C1BD804}" type="pres">
      <dgm:prSet presAssocID="{F0C53695-F26E-4F35-8C6E-47704E9D20E6}" presName="text0" presStyleLbl="node1" presStyleIdx="4" presStyleCnt="7">
        <dgm:presLayoutVars>
          <dgm:bulletEnabled val="1"/>
        </dgm:presLayoutVars>
      </dgm:prSet>
      <dgm:spPr/>
    </dgm:pt>
    <dgm:pt modelId="{A99B7BB3-AFEA-42F3-AC7C-508ABF31C694}" type="pres">
      <dgm:prSet presAssocID="{917158D6-F16A-4F0A-B14D-D411800B7056}" presName="Name56" presStyleLbl="parChTrans1D2" presStyleIdx="4" presStyleCnt="6"/>
      <dgm:spPr/>
    </dgm:pt>
    <dgm:pt modelId="{3F534CC8-D672-4CCC-AC93-EEB3B65EAA15}" type="pres">
      <dgm:prSet presAssocID="{36879397-281F-4678-9613-07AC3FED9392}" presName="text0" presStyleLbl="node1" presStyleIdx="5" presStyleCnt="7">
        <dgm:presLayoutVars>
          <dgm:bulletEnabled val="1"/>
        </dgm:presLayoutVars>
      </dgm:prSet>
      <dgm:spPr/>
    </dgm:pt>
    <dgm:pt modelId="{AAD22D69-3839-4F87-BD17-8226144EEAF6}" type="pres">
      <dgm:prSet presAssocID="{EBB60371-342D-42D8-94FE-BD88AF48941B}" presName="Name56" presStyleLbl="parChTrans1D2" presStyleIdx="5" presStyleCnt="6"/>
      <dgm:spPr/>
    </dgm:pt>
    <dgm:pt modelId="{4922440F-DF86-4789-A4DB-A0CE4DB351C4}" type="pres">
      <dgm:prSet presAssocID="{7E9D80BC-21FF-49D9-9FE7-126D74979A80}" presName="text0" presStyleLbl="node1" presStyleIdx="6" presStyleCnt="7">
        <dgm:presLayoutVars>
          <dgm:bulletEnabled val="1"/>
        </dgm:presLayoutVars>
      </dgm:prSet>
      <dgm:spPr/>
    </dgm:pt>
  </dgm:ptLst>
  <dgm:cxnLst>
    <dgm:cxn modelId="{75628F21-68E7-40D8-A35A-0E50AA975B74}" type="presOf" srcId="{31374E18-B326-4843-9FE1-F8FBBE3FEA6D}" destId="{539A1BAE-7458-430C-AA13-BB135B47FF5C}" srcOrd="0" destOrd="0" presId="urn:microsoft.com/office/officeart/2008/layout/RadialCluster"/>
    <dgm:cxn modelId="{AA49722A-9F6B-400C-A78D-169420BF894F}" type="presOf" srcId="{4F04F1A3-FA59-4804-97F4-6D607A2DB952}" destId="{2F6AFDE1-1643-427F-9821-8AE4202EA00B}" srcOrd="0" destOrd="0" presId="urn:microsoft.com/office/officeart/2008/layout/RadialCluster"/>
    <dgm:cxn modelId="{A4438E34-7086-44D9-842E-AFC98D93F26E}" srcId="{AD72A7AE-E16E-4CF0-AF82-2EC0513319EC}" destId="{7E9D80BC-21FF-49D9-9FE7-126D74979A80}" srcOrd="5" destOrd="0" parTransId="{EBB60371-342D-42D8-94FE-BD88AF48941B}" sibTransId="{492B294E-BC04-49F7-8E50-4C377939FB58}"/>
    <dgm:cxn modelId="{6801683E-E15A-4D06-BA93-E2B146A55D08}" srcId="{AD72A7AE-E16E-4CF0-AF82-2EC0513319EC}" destId="{DDD4C070-D116-4C49-B8B9-0324CFAD9499}" srcOrd="2" destOrd="0" parTransId="{6478C608-7355-4567-B3DF-E37D64D066BA}" sibTransId="{BB841D6C-9EAC-4DDA-B26C-68701AAA6FDF}"/>
    <dgm:cxn modelId="{A03C3F3F-A944-4DF6-B768-2117018D1200}" type="presOf" srcId="{AD72A7AE-E16E-4CF0-AF82-2EC0513319EC}" destId="{7D27517D-9DB0-4C6D-A597-6BF70E9D0C76}" srcOrd="0" destOrd="0" presId="urn:microsoft.com/office/officeart/2008/layout/RadialCluster"/>
    <dgm:cxn modelId="{0418125C-EAA4-4CB5-BA66-49E0AC92D702}" type="presOf" srcId="{DDD4C070-D116-4C49-B8B9-0324CFAD9499}" destId="{FE5125F0-6454-4BEF-A742-11B747E94F61}" srcOrd="0" destOrd="0" presId="urn:microsoft.com/office/officeart/2008/layout/RadialCluster"/>
    <dgm:cxn modelId="{B3BD4760-2844-44AE-8D4A-5285FF6F2344}" type="presOf" srcId="{2BF3C7F9-9BDA-4D4D-BBD5-D4A0B675AEE2}" destId="{A224B0E5-E5A0-4E95-8436-E6149FF04C39}" srcOrd="0" destOrd="0" presId="urn:microsoft.com/office/officeart/2008/layout/RadialCluster"/>
    <dgm:cxn modelId="{309CDB4F-2C7D-495A-BD3F-A9B5416AF684}" srcId="{E684F1BC-572A-4A6F-8FCF-C5E64F8A9E1E}" destId="{AD72A7AE-E16E-4CF0-AF82-2EC0513319EC}" srcOrd="0" destOrd="0" parTransId="{EFA9EF4B-B9C5-4619-91D2-26699546C21A}" sibTransId="{5845767A-D20A-49EF-82A6-94351EBFA60A}"/>
    <dgm:cxn modelId="{AA438A73-B7A8-49D8-B5B1-3CD87EA5E8D1}" type="presOf" srcId="{A4565FF2-CE55-4E44-ABAF-0733F0E9FBD3}" destId="{BC80C196-10D7-4AFD-9097-DF83BD0F1349}" srcOrd="0" destOrd="0" presId="urn:microsoft.com/office/officeart/2008/layout/RadialCluster"/>
    <dgm:cxn modelId="{3580AA7F-ADFE-4E0D-8183-59D787A102BF}" srcId="{AD72A7AE-E16E-4CF0-AF82-2EC0513319EC}" destId="{BFC37CE5-E6CD-41BE-B68D-27D23FB7B18E}" srcOrd="0" destOrd="0" parTransId="{31374E18-B326-4843-9FE1-F8FBBE3FEA6D}" sibTransId="{1077F21B-D2CD-4985-98C3-F12AE975342F}"/>
    <dgm:cxn modelId="{D8831387-3BC3-48E2-8B5E-7A818CC7D27F}" type="presOf" srcId="{36879397-281F-4678-9613-07AC3FED9392}" destId="{3F534CC8-D672-4CCC-AC93-EEB3B65EAA15}" srcOrd="0" destOrd="0" presId="urn:microsoft.com/office/officeart/2008/layout/RadialCluster"/>
    <dgm:cxn modelId="{A764EA90-5480-45CF-97B0-BADB59D19DF2}" type="presOf" srcId="{6478C608-7355-4567-B3DF-E37D64D066BA}" destId="{7A7DAC5E-1B28-4042-9EF4-C3792D391CD3}" srcOrd="0" destOrd="0" presId="urn:microsoft.com/office/officeart/2008/layout/RadialCluster"/>
    <dgm:cxn modelId="{89458DA5-67F9-4772-985F-5E6FBA52655E}" type="presOf" srcId="{E684F1BC-572A-4A6F-8FCF-C5E64F8A9E1E}" destId="{B253B009-6B13-4092-9D6C-D9425F0D046B}" srcOrd="0" destOrd="0" presId="urn:microsoft.com/office/officeart/2008/layout/RadialCluster"/>
    <dgm:cxn modelId="{A85160B6-585F-4C5A-8165-A6D26D702DC7}" type="presOf" srcId="{F0C53695-F26E-4F35-8C6E-47704E9D20E6}" destId="{F3ED4C91-1029-4DAC-AEB6-5DAF2C1BD804}" srcOrd="0" destOrd="0" presId="urn:microsoft.com/office/officeart/2008/layout/RadialCluster"/>
    <dgm:cxn modelId="{8B6B4BC7-6575-4E53-AEDD-4ED03C4F92D9}" type="presOf" srcId="{BFC37CE5-E6CD-41BE-B68D-27D23FB7B18E}" destId="{3D014D70-5691-434D-A493-FFB96972B2A5}" srcOrd="0" destOrd="0" presId="urn:microsoft.com/office/officeart/2008/layout/RadialCluster"/>
    <dgm:cxn modelId="{099AF1CB-D153-411C-A00C-06B9E119E07D}" srcId="{AD72A7AE-E16E-4CF0-AF82-2EC0513319EC}" destId="{2BF3C7F9-9BDA-4D4D-BBD5-D4A0B675AEE2}" srcOrd="1" destOrd="0" parTransId="{4F04F1A3-FA59-4804-97F4-6D607A2DB952}" sibTransId="{EFB06B53-C49A-4768-BE16-BDE04655818F}"/>
    <dgm:cxn modelId="{CC29A8EE-AFE0-452E-8580-692319AAEC14}" srcId="{AD72A7AE-E16E-4CF0-AF82-2EC0513319EC}" destId="{36879397-281F-4678-9613-07AC3FED9392}" srcOrd="4" destOrd="0" parTransId="{917158D6-F16A-4F0A-B14D-D411800B7056}" sibTransId="{7B36F1D2-3ADC-47F8-9AE3-A93A3DECC574}"/>
    <dgm:cxn modelId="{759365F1-6341-414D-9407-5FE7B85D5D81}" srcId="{AD72A7AE-E16E-4CF0-AF82-2EC0513319EC}" destId="{F0C53695-F26E-4F35-8C6E-47704E9D20E6}" srcOrd="3" destOrd="0" parTransId="{A4565FF2-CE55-4E44-ABAF-0733F0E9FBD3}" sibTransId="{26C05B75-8102-4127-A3DA-1312149702E3}"/>
    <dgm:cxn modelId="{A96ABDF5-278C-45F1-BEED-B73C9BC0EE45}" type="presOf" srcId="{7E9D80BC-21FF-49D9-9FE7-126D74979A80}" destId="{4922440F-DF86-4789-A4DB-A0CE4DB351C4}" srcOrd="0" destOrd="0" presId="urn:microsoft.com/office/officeart/2008/layout/RadialCluster"/>
    <dgm:cxn modelId="{66625BF9-F70D-41E3-BE4B-223E2C0E99D8}" type="presOf" srcId="{917158D6-F16A-4F0A-B14D-D411800B7056}" destId="{A99B7BB3-AFEA-42F3-AC7C-508ABF31C694}" srcOrd="0" destOrd="0" presId="urn:microsoft.com/office/officeart/2008/layout/RadialCluster"/>
    <dgm:cxn modelId="{8C5BDCFE-0E50-4086-ACDD-1452297E15ED}" type="presOf" srcId="{EBB60371-342D-42D8-94FE-BD88AF48941B}" destId="{AAD22D69-3839-4F87-BD17-8226144EEAF6}" srcOrd="0" destOrd="0" presId="urn:microsoft.com/office/officeart/2008/layout/RadialCluster"/>
    <dgm:cxn modelId="{1FBC4268-441E-4092-AF03-5C956924186D}" type="presParOf" srcId="{B253B009-6B13-4092-9D6C-D9425F0D046B}" destId="{82649737-C04E-415F-B910-B1BE4052DF0B}" srcOrd="0" destOrd="0" presId="urn:microsoft.com/office/officeart/2008/layout/RadialCluster"/>
    <dgm:cxn modelId="{8BBB0ED4-B906-4CA2-9F7D-DCB06929845C}" type="presParOf" srcId="{82649737-C04E-415F-B910-B1BE4052DF0B}" destId="{7D27517D-9DB0-4C6D-A597-6BF70E9D0C76}" srcOrd="0" destOrd="0" presId="urn:microsoft.com/office/officeart/2008/layout/RadialCluster"/>
    <dgm:cxn modelId="{2CAE5866-5E0A-46C4-A4E8-4C298DA2BB60}" type="presParOf" srcId="{82649737-C04E-415F-B910-B1BE4052DF0B}" destId="{539A1BAE-7458-430C-AA13-BB135B47FF5C}" srcOrd="1" destOrd="0" presId="urn:microsoft.com/office/officeart/2008/layout/RadialCluster"/>
    <dgm:cxn modelId="{6C2C6966-8FD6-4FEE-9D4B-4B556ECEFF43}" type="presParOf" srcId="{82649737-C04E-415F-B910-B1BE4052DF0B}" destId="{3D014D70-5691-434D-A493-FFB96972B2A5}" srcOrd="2" destOrd="0" presId="urn:microsoft.com/office/officeart/2008/layout/RadialCluster"/>
    <dgm:cxn modelId="{DCDE1744-7A9A-4C8B-9E6C-917456FBDDBA}" type="presParOf" srcId="{82649737-C04E-415F-B910-B1BE4052DF0B}" destId="{2F6AFDE1-1643-427F-9821-8AE4202EA00B}" srcOrd="3" destOrd="0" presId="urn:microsoft.com/office/officeart/2008/layout/RadialCluster"/>
    <dgm:cxn modelId="{196D88EF-9B32-4A5B-B9BA-3F2908B4EFE0}" type="presParOf" srcId="{82649737-C04E-415F-B910-B1BE4052DF0B}" destId="{A224B0E5-E5A0-4E95-8436-E6149FF04C39}" srcOrd="4" destOrd="0" presId="urn:microsoft.com/office/officeart/2008/layout/RadialCluster"/>
    <dgm:cxn modelId="{5D59677D-BE3E-4A54-A9BB-397A169E9E5A}" type="presParOf" srcId="{82649737-C04E-415F-B910-B1BE4052DF0B}" destId="{7A7DAC5E-1B28-4042-9EF4-C3792D391CD3}" srcOrd="5" destOrd="0" presId="urn:microsoft.com/office/officeart/2008/layout/RadialCluster"/>
    <dgm:cxn modelId="{78CCCD2B-A2DE-40AB-91C7-978CE8F5E133}" type="presParOf" srcId="{82649737-C04E-415F-B910-B1BE4052DF0B}" destId="{FE5125F0-6454-4BEF-A742-11B747E94F61}" srcOrd="6" destOrd="0" presId="urn:microsoft.com/office/officeart/2008/layout/RadialCluster"/>
    <dgm:cxn modelId="{EC07505C-A16C-46E4-8111-C11C629FB3B5}" type="presParOf" srcId="{82649737-C04E-415F-B910-B1BE4052DF0B}" destId="{BC80C196-10D7-4AFD-9097-DF83BD0F1349}" srcOrd="7" destOrd="0" presId="urn:microsoft.com/office/officeart/2008/layout/RadialCluster"/>
    <dgm:cxn modelId="{3BAEB090-017D-434A-9D21-6D0427DE4CDF}" type="presParOf" srcId="{82649737-C04E-415F-B910-B1BE4052DF0B}" destId="{F3ED4C91-1029-4DAC-AEB6-5DAF2C1BD804}" srcOrd="8" destOrd="0" presId="urn:microsoft.com/office/officeart/2008/layout/RadialCluster"/>
    <dgm:cxn modelId="{311D9557-A5C7-4E91-8648-7944FDA7A9C6}" type="presParOf" srcId="{82649737-C04E-415F-B910-B1BE4052DF0B}" destId="{A99B7BB3-AFEA-42F3-AC7C-508ABF31C694}" srcOrd="9" destOrd="0" presId="urn:microsoft.com/office/officeart/2008/layout/RadialCluster"/>
    <dgm:cxn modelId="{41C7714C-EB5A-4B17-A7F0-63ADAB89C2CB}" type="presParOf" srcId="{82649737-C04E-415F-B910-B1BE4052DF0B}" destId="{3F534CC8-D672-4CCC-AC93-EEB3B65EAA15}" srcOrd="10" destOrd="0" presId="urn:microsoft.com/office/officeart/2008/layout/RadialCluster"/>
    <dgm:cxn modelId="{97F555B5-578C-4462-9CA1-63140CFFD1EE}" type="presParOf" srcId="{82649737-C04E-415F-B910-B1BE4052DF0B}" destId="{AAD22D69-3839-4F87-BD17-8226144EEAF6}" srcOrd="11" destOrd="0" presId="urn:microsoft.com/office/officeart/2008/layout/RadialCluster"/>
    <dgm:cxn modelId="{A860AB86-3A85-498C-B9CC-2356CC9EA2EB}" type="presParOf" srcId="{82649737-C04E-415F-B910-B1BE4052DF0B}" destId="{4922440F-DF86-4789-A4DB-A0CE4DB351C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4F1BC-572A-4A6F-8FCF-C5E64F8A9E1E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D72A7AE-E16E-4CF0-AF82-2EC0513319EC}">
      <dgm:prSet phldrT="[Text]"/>
      <dgm:spPr/>
      <dgm:t>
        <a:bodyPr/>
        <a:lstStyle/>
        <a:p>
          <a:r>
            <a:rPr lang="en-GB" dirty="0"/>
            <a:t>MPPUD</a:t>
          </a:r>
        </a:p>
      </dgm:t>
    </dgm:pt>
    <dgm:pt modelId="{EFA9EF4B-B9C5-4619-91D2-26699546C21A}" type="parTrans" cxnId="{309CDB4F-2C7D-495A-BD3F-A9B5416AF684}">
      <dgm:prSet/>
      <dgm:spPr/>
      <dgm:t>
        <a:bodyPr/>
        <a:lstStyle/>
        <a:p>
          <a:endParaRPr lang="en-GB"/>
        </a:p>
      </dgm:t>
    </dgm:pt>
    <dgm:pt modelId="{5845767A-D20A-49EF-82A6-94351EBFA60A}" type="sibTrans" cxnId="{309CDB4F-2C7D-495A-BD3F-A9B5416AF684}">
      <dgm:prSet/>
      <dgm:spPr/>
      <dgm:t>
        <a:bodyPr/>
        <a:lstStyle/>
        <a:p>
          <a:endParaRPr lang="en-GB"/>
        </a:p>
      </dgm:t>
    </dgm:pt>
    <dgm:pt modelId="{BFC37CE5-E6CD-41BE-B68D-27D23FB7B18E}">
      <dgm:prSet phldrT="[Text]"/>
      <dgm:spPr/>
      <dgm:t>
        <a:bodyPr/>
        <a:lstStyle/>
        <a:p>
          <a:r>
            <a:rPr lang="en-GB" dirty="0"/>
            <a:t>MIN. OF FINANCE</a:t>
          </a:r>
        </a:p>
      </dgm:t>
    </dgm:pt>
    <dgm:pt modelId="{31374E18-B326-4843-9FE1-F8FBBE3FEA6D}" type="parTrans" cxnId="{3580AA7F-ADFE-4E0D-8183-59D787A102BF}">
      <dgm:prSet/>
      <dgm:spPr/>
      <dgm:t>
        <a:bodyPr/>
        <a:lstStyle/>
        <a:p>
          <a:endParaRPr lang="en-GB"/>
        </a:p>
      </dgm:t>
    </dgm:pt>
    <dgm:pt modelId="{1077F21B-D2CD-4985-98C3-F12AE975342F}" type="sibTrans" cxnId="{3580AA7F-ADFE-4E0D-8183-59D787A102BF}">
      <dgm:prSet/>
      <dgm:spPr/>
      <dgm:t>
        <a:bodyPr/>
        <a:lstStyle/>
        <a:p>
          <a:endParaRPr lang="en-GB"/>
        </a:p>
      </dgm:t>
    </dgm:pt>
    <dgm:pt modelId="{2BF3C7F9-9BDA-4D4D-BBD5-D4A0B675AEE2}">
      <dgm:prSet phldrT="[Text]" custT="1"/>
      <dgm:spPr/>
      <dgm:t>
        <a:bodyPr/>
        <a:lstStyle/>
        <a:p>
          <a:r>
            <a:rPr lang="en-GB" sz="1500" dirty="0"/>
            <a:t>MIN OF ENVIRONMENT</a:t>
          </a:r>
          <a:endParaRPr lang="en-GB" sz="1500" baseline="-25000" dirty="0"/>
        </a:p>
      </dgm:t>
    </dgm:pt>
    <dgm:pt modelId="{4F04F1A3-FA59-4804-97F4-6D607A2DB952}" type="parTrans" cxnId="{099AF1CB-D153-411C-A00C-06B9E119E07D}">
      <dgm:prSet/>
      <dgm:spPr/>
      <dgm:t>
        <a:bodyPr/>
        <a:lstStyle/>
        <a:p>
          <a:endParaRPr lang="en-GB"/>
        </a:p>
      </dgm:t>
    </dgm:pt>
    <dgm:pt modelId="{EFB06B53-C49A-4768-BE16-BDE04655818F}" type="sibTrans" cxnId="{099AF1CB-D153-411C-A00C-06B9E119E07D}">
      <dgm:prSet/>
      <dgm:spPr/>
      <dgm:t>
        <a:bodyPr/>
        <a:lstStyle/>
        <a:p>
          <a:endParaRPr lang="en-GB"/>
        </a:p>
      </dgm:t>
    </dgm:pt>
    <dgm:pt modelId="{DDD4C070-D116-4C49-B8B9-0324CFAD9499}">
      <dgm:prSet phldrT="[Text]"/>
      <dgm:spPr/>
      <dgm:t>
        <a:bodyPr/>
        <a:lstStyle/>
        <a:p>
          <a:r>
            <a:rPr lang="en-GB" dirty="0"/>
            <a:t>WATER RESOURCE, PUBLIC SANITATION AND HYGIENE</a:t>
          </a:r>
        </a:p>
      </dgm:t>
    </dgm:pt>
    <dgm:pt modelId="{6478C608-7355-4567-B3DF-E37D64D066BA}" type="parTrans" cxnId="{6801683E-E15A-4D06-BA93-E2B146A55D08}">
      <dgm:prSet/>
      <dgm:spPr/>
      <dgm:t>
        <a:bodyPr/>
        <a:lstStyle/>
        <a:p>
          <a:endParaRPr lang="en-GB"/>
        </a:p>
      </dgm:t>
    </dgm:pt>
    <dgm:pt modelId="{BB841D6C-9EAC-4DDA-B26C-68701AAA6FDF}" type="sibTrans" cxnId="{6801683E-E15A-4D06-BA93-E2B146A55D08}">
      <dgm:prSet/>
      <dgm:spPr/>
      <dgm:t>
        <a:bodyPr/>
        <a:lstStyle/>
        <a:p>
          <a:endParaRPr lang="en-GB"/>
        </a:p>
      </dgm:t>
    </dgm:pt>
    <dgm:pt modelId="{F0C53695-F26E-4F35-8C6E-47704E9D20E6}">
      <dgm:prSet phldrT="[Text]"/>
      <dgm:spPr/>
      <dgm:t>
        <a:bodyPr/>
        <a:lstStyle/>
        <a:p>
          <a:r>
            <a:rPr lang="en-GB" dirty="0"/>
            <a:t>WASTE MANAGEMENT AUTHORITY</a:t>
          </a:r>
        </a:p>
      </dgm:t>
    </dgm:pt>
    <dgm:pt modelId="{A4565FF2-CE55-4E44-ABAF-0733F0E9FBD3}" type="parTrans" cxnId="{759365F1-6341-414D-9407-5FE7B85D5D81}">
      <dgm:prSet/>
      <dgm:spPr/>
      <dgm:t>
        <a:bodyPr/>
        <a:lstStyle/>
        <a:p>
          <a:endParaRPr lang="en-GB"/>
        </a:p>
      </dgm:t>
    </dgm:pt>
    <dgm:pt modelId="{26C05B75-8102-4127-A3DA-1312149702E3}" type="sibTrans" cxnId="{759365F1-6341-414D-9407-5FE7B85D5D81}">
      <dgm:prSet/>
      <dgm:spPr/>
      <dgm:t>
        <a:bodyPr/>
        <a:lstStyle/>
        <a:p>
          <a:endParaRPr lang="en-GB"/>
        </a:p>
      </dgm:t>
    </dgm:pt>
    <dgm:pt modelId="{36879397-281F-4678-9613-07AC3FED9392}">
      <dgm:prSet phldrT="[Text]"/>
      <dgm:spPr/>
      <dgm:t>
        <a:bodyPr/>
        <a:lstStyle/>
        <a:p>
          <a:r>
            <a:rPr lang="en-GB" dirty="0"/>
            <a:t>MINISTRY OF INFRASTRUCTURE, LAND AND HOUSING</a:t>
          </a:r>
        </a:p>
      </dgm:t>
    </dgm:pt>
    <dgm:pt modelId="{917158D6-F16A-4F0A-B14D-D411800B7056}" type="parTrans" cxnId="{CC29A8EE-AFE0-452E-8580-692319AAEC14}">
      <dgm:prSet/>
      <dgm:spPr/>
      <dgm:t>
        <a:bodyPr/>
        <a:lstStyle/>
        <a:p>
          <a:endParaRPr lang="en-GB"/>
        </a:p>
      </dgm:t>
    </dgm:pt>
    <dgm:pt modelId="{7B36F1D2-3ADC-47F8-9AE3-A93A3DECC574}" type="sibTrans" cxnId="{CC29A8EE-AFE0-452E-8580-692319AAEC14}">
      <dgm:prSet/>
      <dgm:spPr/>
      <dgm:t>
        <a:bodyPr/>
        <a:lstStyle/>
        <a:p>
          <a:endParaRPr lang="en-GB"/>
        </a:p>
      </dgm:t>
    </dgm:pt>
    <dgm:pt modelId="{7E9D80BC-21FF-49D9-9FE7-126D74979A80}">
      <dgm:prSet phldrT="[Text]"/>
      <dgm:spPr/>
      <dgm:t>
        <a:bodyPr/>
        <a:lstStyle/>
        <a:p>
          <a:r>
            <a:rPr lang="en-GB" dirty="0"/>
            <a:t>ECONOMIC AND BUDGETING</a:t>
          </a:r>
        </a:p>
      </dgm:t>
    </dgm:pt>
    <dgm:pt modelId="{EBB60371-342D-42D8-94FE-BD88AF48941B}" type="parTrans" cxnId="{A4438E34-7086-44D9-842E-AFC98D93F26E}">
      <dgm:prSet/>
      <dgm:spPr/>
      <dgm:t>
        <a:bodyPr/>
        <a:lstStyle/>
        <a:p>
          <a:endParaRPr lang="en-GB"/>
        </a:p>
      </dgm:t>
    </dgm:pt>
    <dgm:pt modelId="{492B294E-BC04-49F7-8E50-4C377939FB58}" type="sibTrans" cxnId="{A4438E34-7086-44D9-842E-AFC98D93F26E}">
      <dgm:prSet/>
      <dgm:spPr/>
      <dgm:t>
        <a:bodyPr/>
        <a:lstStyle/>
        <a:p>
          <a:endParaRPr lang="en-GB"/>
        </a:p>
      </dgm:t>
    </dgm:pt>
    <dgm:pt modelId="{86AD43AB-3E4C-4B51-B32F-8E8FBAF95EAF}" type="pres">
      <dgm:prSet presAssocID="{E684F1BC-572A-4A6F-8FCF-C5E64F8A9E1E}" presName="composite" presStyleCnt="0">
        <dgm:presLayoutVars>
          <dgm:chMax val="1"/>
          <dgm:dir/>
          <dgm:resizeHandles val="exact"/>
        </dgm:presLayoutVars>
      </dgm:prSet>
      <dgm:spPr/>
    </dgm:pt>
    <dgm:pt modelId="{D4BA642B-3548-465F-8097-B04DC952256E}" type="pres">
      <dgm:prSet presAssocID="{E684F1BC-572A-4A6F-8FCF-C5E64F8A9E1E}" presName="radial" presStyleCnt="0">
        <dgm:presLayoutVars>
          <dgm:animLvl val="ctr"/>
        </dgm:presLayoutVars>
      </dgm:prSet>
      <dgm:spPr/>
    </dgm:pt>
    <dgm:pt modelId="{DE03A674-F076-4FB0-BA00-FBF9FA79B803}" type="pres">
      <dgm:prSet presAssocID="{AD72A7AE-E16E-4CF0-AF82-2EC0513319EC}" presName="centerShape" presStyleLbl="vennNode1" presStyleIdx="0" presStyleCnt="7"/>
      <dgm:spPr/>
    </dgm:pt>
    <dgm:pt modelId="{8DF3829B-E4E0-4890-85A3-0F449C25ADBA}" type="pres">
      <dgm:prSet presAssocID="{BFC37CE5-E6CD-41BE-B68D-27D23FB7B18E}" presName="node" presStyleLbl="vennNode1" presStyleIdx="1" presStyleCnt="7">
        <dgm:presLayoutVars>
          <dgm:bulletEnabled val="1"/>
        </dgm:presLayoutVars>
      </dgm:prSet>
      <dgm:spPr/>
    </dgm:pt>
    <dgm:pt modelId="{EC670196-EB20-43A1-AC61-D3E04910F831}" type="pres">
      <dgm:prSet presAssocID="{2BF3C7F9-9BDA-4D4D-BBD5-D4A0B675AEE2}" presName="node" presStyleLbl="vennNode1" presStyleIdx="2" presStyleCnt="7" custScaleX="155190" custRadScaleRad="118961" custRadScaleInc="15367">
        <dgm:presLayoutVars>
          <dgm:bulletEnabled val="1"/>
        </dgm:presLayoutVars>
      </dgm:prSet>
      <dgm:spPr/>
    </dgm:pt>
    <dgm:pt modelId="{DB062BC0-F67D-4E58-8D47-3F643E57DB3C}" type="pres">
      <dgm:prSet presAssocID="{DDD4C070-D116-4C49-B8B9-0324CFAD9499}" presName="node" presStyleLbl="vennNode1" presStyleIdx="3" presStyleCnt="7">
        <dgm:presLayoutVars>
          <dgm:bulletEnabled val="1"/>
        </dgm:presLayoutVars>
      </dgm:prSet>
      <dgm:spPr/>
    </dgm:pt>
    <dgm:pt modelId="{F5033002-EB3F-4003-AB02-36A66CB4A980}" type="pres">
      <dgm:prSet presAssocID="{F0C53695-F26E-4F35-8C6E-47704E9D20E6}" presName="node" presStyleLbl="vennNode1" presStyleIdx="4" presStyleCnt="7">
        <dgm:presLayoutVars>
          <dgm:bulletEnabled val="1"/>
        </dgm:presLayoutVars>
      </dgm:prSet>
      <dgm:spPr/>
    </dgm:pt>
    <dgm:pt modelId="{C734A1A5-77AE-4D4C-B79D-CF8260D0CECC}" type="pres">
      <dgm:prSet presAssocID="{36879397-281F-4678-9613-07AC3FED9392}" presName="node" presStyleLbl="vennNode1" presStyleIdx="5" presStyleCnt="7">
        <dgm:presLayoutVars>
          <dgm:bulletEnabled val="1"/>
        </dgm:presLayoutVars>
      </dgm:prSet>
      <dgm:spPr/>
    </dgm:pt>
    <dgm:pt modelId="{5BF07E56-9FC2-4608-BD7D-AA2CA513C92C}" type="pres">
      <dgm:prSet presAssocID="{7E9D80BC-21FF-49D9-9FE7-126D74979A80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9B2C8600-313D-4635-8C4C-967EEC648AE2}" type="presOf" srcId="{36879397-281F-4678-9613-07AC3FED9392}" destId="{C734A1A5-77AE-4D4C-B79D-CF8260D0CECC}" srcOrd="0" destOrd="0" presId="urn:microsoft.com/office/officeart/2005/8/layout/radial3"/>
    <dgm:cxn modelId="{A4438E34-7086-44D9-842E-AFC98D93F26E}" srcId="{AD72A7AE-E16E-4CF0-AF82-2EC0513319EC}" destId="{7E9D80BC-21FF-49D9-9FE7-126D74979A80}" srcOrd="5" destOrd="0" parTransId="{EBB60371-342D-42D8-94FE-BD88AF48941B}" sibTransId="{492B294E-BC04-49F7-8E50-4C377939FB58}"/>
    <dgm:cxn modelId="{6801683E-E15A-4D06-BA93-E2B146A55D08}" srcId="{AD72A7AE-E16E-4CF0-AF82-2EC0513319EC}" destId="{DDD4C070-D116-4C49-B8B9-0324CFAD9499}" srcOrd="2" destOrd="0" parTransId="{6478C608-7355-4567-B3DF-E37D64D066BA}" sibTransId="{BB841D6C-9EAC-4DDA-B26C-68701AAA6FDF}"/>
    <dgm:cxn modelId="{3EA50541-92DC-45CA-83F5-ECD98FCC1C51}" type="presOf" srcId="{2BF3C7F9-9BDA-4D4D-BBD5-D4A0B675AEE2}" destId="{EC670196-EB20-43A1-AC61-D3E04910F831}" srcOrd="0" destOrd="0" presId="urn:microsoft.com/office/officeart/2005/8/layout/radial3"/>
    <dgm:cxn modelId="{309CDB4F-2C7D-495A-BD3F-A9B5416AF684}" srcId="{E684F1BC-572A-4A6F-8FCF-C5E64F8A9E1E}" destId="{AD72A7AE-E16E-4CF0-AF82-2EC0513319EC}" srcOrd="0" destOrd="0" parTransId="{EFA9EF4B-B9C5-4619-91D2-26699546C21A}" sibTransId="{5845767A-D20A-49EF-82A6-94351EBFA60A}"/>
    <dgm:cxn modelId="{3580AA7F-ADFE-4E0D-8183-59D787A102BF}" srcId="{AD72A7AE-E16E-4CF0-AF82-2EC0513319EC}" destId="{BFC37CE5-E6CD-41BE-B68D-27D23FB7B18E}" srcOrd="0" destOrd="0" parTransId="{31374E18-B326-4843-9FE1-F8FBBE3FEA6D}" sibTransId="{1077F21B-D2CD-4985-98C3-F12AE975342F}"/>
    <dgm:cxn modelId="{CAF0118D-4D3C-4474-AE10-8C45E418FCB3}" type="presOf" srcId="{7E9D80BC-21FF-49D9-9FE7-126D74979A80}" destId="{5BF07E56-9FC2-4608-BD7D-AA2CA513C92C}" srcOrd="0" destOrd="0" presId="urn:microsoft.com/office/officeart/2005/8/layout/radial3"/>
    <dgm:cxn modelId="{7B4A3B9B-C6CC-40E0-AE0D-224B9133A4C3}" type="presOf" srcId="{DDD4C070-D116-4C49-B8B9-0324CFAD9499}" destId="{DB062BC0-F67D-4E58-8D47-3F643E57DB3C}" srcOrd="0" destOrd="0" presId="urn:microsoft.com/office/officeart/2005/8/layout/radial3"/>
    <dgm:cxn modelId="{2A556AA4-8BBD-407E-B2A7-38EAEF5248A5}" type="presOf" srcId="{AD72A7AE-E16E-4CF0-AF82-2EC0513319EC}" destId="{DE03A674-F076-4FB0-BA00-FBF9FA79B803}" srcOrd="0" destOrd="0" presId="urn:microsoft.com/office/officeart/2005/8/layout/radial3"/>
    <dgm:cxn modelId="{93B245C6-0025-441D-AC8D-34C432784806}" type="presOf" srcId="{F0C53695-F26E-4F35-8C6E-47704E9D20E6}" destId="{F5033002-EB3F-4003-AB02-36A66CB4A980}" srcOrd="0" destOrd="0" presId="urn:microsoft.com/office/officeart/2005/8/layout/radial3"/>
    <dgm:cxn modelId="{3DEDABCB-6BB5-4653-AD2B-68BFE1DBC3E3}" type="presOf" srcId="{BFC37CE5-E6CD-41BE-B68D-27D23FB7B18E}" destId="{8DF3829B-E4E0-4890-85A3-0F449C25ADBA}" srcOrd="0" destOrd="0" presId="urn:microsoft.com/office/officeart/2005/8/layout/radial3"/>
    <dgm:cxn modelId="{099AF1CB-D153-411C-A00C-06B9E119E07D}" srcId="{AD72A7AE-E16E-4CF0-AF82-2EC0513319EC}" destId="{2BF3C7F9-9BDA-4D4D-BBD5-D4A0B675AEE2}" srcOrd="1" destOrd="0" parTransId="{4F04F1A3-FA59-4804-97F4-6D607A2DB952}" sibTransId="{EFB06B53-C49A-4768-BE16-BDE04655818F}"/>
    <dgm:cxn modelId="{54ADCCEA-A607-4338-9887-80E50E744201}" type="presOf" srcId="{E684F1BC-572A-4A6F-8FCF-C5E64F8A9E1E}" destId="{86AD43AB-3E4C-4B51-B32F-8E8FBAF95EAF}" srcOrd="0" destOrd="0" presId="urn:microsoft.com/office/officeart/2005/8/layout/radial3"/>
    <dgm:cxn modelId="{CC29A8EE-AFE0-452E-8580-692319AAEC14}" srcId="{AD72A7AE-E16E-4CF0-AF82-2EC0513319EC}" destId="{36879397-281F-4678-9613-07AC3FED9392}" srcOrd="4" destOrd="0" parTransId="{917158D6-F16A-4F0A-B14D-D411800B7056}" sibTransId="{7B36F1D2-3ADC-47F8-9AE3-A93A3DECC574}"/>
    <dgm:cxn modelId="{759365F1-6341-414D-9407-5FE7B85D5D81}" srcId="{AD72A7AE-E16E-4CF0-AF82-2EC0513319EC}" destId="{F0C53695-F26E-4F35-8C6E-47704E9D20E6}" srcOrd="3" destOrd="0" parTransId="{A4565FF2-CE55-4E44-ABAF-0733F0E9FBD3}" sibTransId="{26C05B75-8102-4127-A3DA-1312149702E3}"/>
    <dgm:cxn modelId="{FCC8C6DC-1E2F-4587-B40C-D5F750C623F7}" type="presParOf" srcId="{86AD43AB-3E4C-4B51-B32F-8E8FBAF95EAF}" destId="{D4BA642B-3548-465F-8097-B04DC952256E}" srcOrd="0" destOrd="0" presId="urn:microsoft.com/office/officeart/2005/8/layout/radial3"/>
    <dgm:cxn modelId="{406CDD72-D0D8-47FE-A139-3D6C13358035}" type="presParOf" srcId="{D4BA642B-3548-465F-8097-B04DC952256E}" destId="{DE03A674-F076-4FB0-BA00-FBF9FA79B803}" srcOrd="0" destOrd="0" presId="urn:microsoft.com/office/officeart/2005/8/layout/radial3"/>
    <dgm:cxn modelId="{1E34B574-9B02-4AD5-B47E-59CDA24E1F9C}" type="presParOf" srcId="{D4BA642B-3548-465F-8097-B04DC952256E}" destId="{8DF3829B-E4E0-4890-85A3-0F449C25ADBA}" srcOrd="1" destOrd="0" presId="urn:microsoft.com/office/officeart/2005/8/layout/radial3"/>
    <dgm:cxn modelId="{A1B8D0FF-860D-41DF-B0E2-4023ABDFD4B7}" type="presParOf" srcId="{D4BA642B-3548-465F-8097-B04DC952256E}" destId="{EC670196-EB20-43A1-AC61-D3E04910F831}" srcOrd="2" destOrd="0" presId="urn:microsoft.com/office/officeart/2005/8/layout/radial3"/>
    <dgm:cxn modelId="{DF02B74E-5F19-4856-BCDE-8FBF8D2B82A4}" type="presParOf" srcId="{D4BA642B-3548-465F-8097-B04DC952256E}" destId="{DB062BC0-F67D-4E58-8D47-3F643E57DB3C}" srcOrd="3" destOrd="0" presId="urn:microsoft.com/office/officeart/2005/8/layout/radial3"/>
    <dgm:cxn modelId="{169A0477-8B9A-47B8-B5DF-0A020D924B70}" type="presParOf" srcId="{D4BA642B-3548-465F-8097-B04DC952256E}" destId="{F5033002-EB3F-4003-AB02-36A66CB4A980}" srcOrd="4" destOrd="0" presId="urn:microsoft.com/office/officeart/2005/8/layout/radial3"/>
    <dgm:cxn modelId="{4397A495-8D80-4218-B3BD-A9011C27FDB5}" type="presParOf" srcId="{D4BA642B-3548-465F-8097-B04DC952256E}" destId="{C734A1A5-77AE-4D4C-B79D-CF8260D0CECC}" srcOrd="5" destOrd="0" presId="urn:microsoft.com/office/officeart/2005/8/layout/radial3"/>
    <dgm:cxn modelId="{4CDAF1D6-1AFE-4FC4-9402-EA823E560B5C}" type="presParOf" srcId="{D4BA642B-3548-465F-8097-B04DC952256E}" destId="{5BF07E56-9FC2-4608-BD7D-AA2CA513C92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7517D-9DB0-4C6D-A597-6BF70E9D0C76}">
      <dsp:nvSpPr>
        <dsp:cNvPr id="0" name=""/>
        <dsp:cNvSpPr/>
      </dsp:nvSpPr>
      <dsp:spPr>
        <a:xfrm>
          <a:off x="1874388" y="1647234"/>
          <a:ext cx="1411914" cy="14119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MPPUD</a:t>
          </a:r>
        </a:p>
      </dsp:txBody>
      <dsp:txXfrm>
        <a:off x="1943312" y="1716158"/>
        <a:ext cx="1274066" cy="1274066"/>
      </dsp:txXfrm>
    </dsp:sp>
    <dsp:sp modelId="{539A1BAE-7458-430C-AA13-BB135B47FF5C}">
      <dsp:nvSpPr>
        <dsp:cNvPr id="0" name=""/>
        <dsp:cNvSpPr/>
      </dsp:nvSpPr>
      <dsp:spPr>
        <a:xfrm rot="16200000">
          <a:off x="2229922" y="1296810"/>
          <a:ext cx="7008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84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14D70-5691-434D-A493-FFB96972B2A5}">
      <dsp:nvSpPr>
        <dsp:cNvPr id="0" name=""/>
        <dsp:cNvSpPr/>
      </dsp:nvSpPr>
      <dsp:spPr>
        <a:xfrm>
          <a:off x="2107354" y="404"/>
          <a:ext cx="945982" cy="9459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NITP (TOPREC, LUAR, LADGAR)</a:t>
          </a:r>
        </a:p>
      </dsp:txBody>
      <dsp:txXfrm>
        <a:off x="2153533" y="46583"/>
        <a:ext cx="853624" cy="853624"/>
      </dsp:txXfrm>
    </dsp:sp>
    <dsp:sp modelId="{2F6AFDE1-1643-427F-9821-8AE4202EA00B}">
      <dsp:nvSpPr>
        <dsp:cNvPr id="0" name=""/>
        <dsp:cNvSpPr/>
      </dsp:nvSpPr>
      <dsp:spPr>
        <a:xfrm rot="20158866">
          <a:off x="3266256" y="1944364"/>
          <a:ext cx="4630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0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4B0E5-E5A0-4E95-8436-E6149FF04C39}">
      <dsp:nvSpPr>
        <dsp:cNvPr id="0" name=""/>
        <dsp:cNvSpPr/>
      </dsp:nvSpPr>
      <dsp:spPr>
        <a:xfrm>
          <a:off x="3709239" y="528235"/>
          <a:ext cx="1900678" cy="179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MINISTRY OF INFRASTRUCTURE, LANDS AND HOUSING (C-of-O)</a:t>
          </a:r>
        </a:p>
      </dsp:txBody>
      <dsp:txXfrm>
        <a:off x="3796952" y="615948"/>
        <a:ext cx="1725252" cy="1621374"/>
      </dsp:txXfrm>
    </dsp:sp>
    <dsp:sp modelId="{7A7DAC5E-1B28-4042-9EF4-C3792D391CD3}">
      <dsp:nvSpPr>
        <dsp:cNvPr id="0" name=""/>
        <dsp:cNvSpPr/>
      </dsp:nvSpPr>
      <dsp:spPr>
        <a:xfrm rot="1800000">
          <a:off x="3251573" y="2890391"/>
          <a:ext cx="5184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46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125F0-6454-4BEF-A742-11B747E94F61}">
      <dsp:nvSpPr>
        <dsp:cNvPr id="0" name=""/>
        <dsp:cNvSpPr/>
      </dsp:nvSpPr>
      <dsp:spPr>
        <a:xfrm>
          <a:off x="3735305" y="2820097"/>
          <a:ext cx="945982" cy="9459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ODIRS (Tax Clearance)</a:t>
          </a:r>
        </a:p>
      </dsp:txBody>
      <dsp:txXfrm>
        <a:off x="3781484" y="2866276"/>
        <a:ext cx="853624" cy="853624"/>
      </dsp:txXfrm>
    </dsp:sp>
    <dsp:sp modelId="{BC80C196-10D7-4AFD-9097-DF83BD0F1349}">
      <dsp:nvSpPr>
        <dsp:cNvPr id="0" name=""/>
        <dsp:cNvSpPr/>
      </dsp:nvSpPr>
      <dsp:spPr>
        <a:xfrm rot="5400000">
          <a:off x="2229922" y="3409572"/>
          <a:ext cx="7008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84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D4C91-1029-4DAC-AEB6-5DAF2C1BD804}">
      <dsp:nvSpPr>
        <dsp:cNvPr id="0" name=""/>
        <dsp:cNvSpPr/>
      </dsp:nvSpPr>
      <dsp:spPr>
        <a:xfrm>
          <a:off x="2107354" y="3759995"/>
          <a:ext cx="945982" cy="94598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Fire service  </a:t>
          </a:r>
          <a:r>
            <a:rPr lang="en-GB" sz="1000" kern="1200" dirty="0"/>
            <a:t>(Fire service report for Petrol and Gas Filling Stations)</a:t>
          </a:r>
        </a:p>
      </dsp:txBody>
      <dsp:txXfrm>
        <a:off x="2153533" y="3806174"/>
        <a:ext cx="853624" cy="853624"/>
      </dsp:txXfrm>
    </dsp:sp>
    <dsp:sp modelId="{A99B7BB3-AFEA-42F3-AC7C-508ABF31C694}">
      <dsp:nvSpPr>
        <dsp:cNvPr id="0" name=""/>
        <dsp:cNvSpPr/>
      </dsp:nvSpPr>
      <dsp:spPr>
        <a:xfrm rot="9000000">
          <a:off x="1390656" y="2890391"/>
          <a:ext cx="5184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46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34CC8-D672-4CCC-AC93-EEB3B65EAA15}">
      <dsp:nvSpPr>
        <dsp:cNvPr id="0" name=""/>
        <dsp:cNvSpPr/>
      </dsp:nvSpPr>
      <dsp:spPr>
        <a:xfrm>
          <a:off x="479403" y="2820097"/>
          <a:ext cx="945982" cy="9459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Police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(Petrol and Gas Filling Stations</a:t>
          </a:r>
        </a:p>
      </dsp:txBody>
      <dsp:txXfrm>
        <a:off x="525582" y="2866276"/>
        <a:ext cx="853624" cy="853624"/>
      </dsp:txXfrm>
    </dsp:sp>
    <dsp:sp modelId="{AAD22D69-3839-4F87-BD17-8226144EEAF6}">
      <dsp:nvSpPr>
        <dsp:cNvPr id="0" name=""/>
        <dsp:cNvSpPr/>
      </dsp:nvSpPr>
      <dsp:spPr>
        <a:xfrm rot="12600000">
          <a:off x="1390656" y="1815991"/>
          <a:ext cx="5184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46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2440F-DF86-4789-A4DB-A0CE4DB351C4}">
      <dsp:nvSpPr>
        <dsp:cNvPr id="0" name=""/>
        <dsp:cNvSpPr/>
      </dsp:nvSpPr>
      <dsp:spPr>
        <a:xfrm>
          <a:off x="479403" y="940302"/>
          <a:ext cx="945982" cy="9459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DPR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(Petrol and Gas Filling Stations)</a:t>
          </a:r>
        </a:p>
      </dsp:txBody>
      <dsp:txXfrm>
        <a:off x="525582" y="986481"/>
        <a:ext cx="853624" cy="853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A674-F076-4FB0-BA00-FBF9FA79B803}">
      <dsp:nvSpPr>
        <dsp:cNvPr id="0" name=""/>
        <dsp:cNvSpPr/>
      </dsp:nvSpPr>
      <dsp:spPr>
        <a:xfrm>
          <a:off x="1333637" y="1047905"/>
          <a:ext cx="2610571" cy="26105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MPPUD</a:t>
          </a:r>
        </a:p>
      </dsp:txBody>
      <dsp:txXfrm>
        <a:off x="1715946" y="1430214"/>
        <a:ext cx="1845953" cy="1845953"/>
      </dsp:txXfrm>
    </dsp:sp>
    <dsp:sp modelId="{8DF3829B-E4E0-4890-85A3-0F449C25ADBA}">
      <dsp:nvSpPr>
        <dsp:cNvPr id="0" name=""/>
        <dsp:cNvSpPr/>
      </dsp:nvSpPr>
      <dsp:spPr>
        <a:xfrm>
          <a:off x="1986280" y="465"/>
          <a:ext cx="1305285" cy="1305285"/>
        </a:xfrm>
        <a:prstGeom prst="ellipse">
          <a:avLst/>
        </a:prstGeom>
        <a:solidFill>
          <a:schemeClr val="accent4">
            <a:alpha val="50000"/>
            <a:hueOff val="1633482"/>
            <a:satOff val="-6796"/>
            <a:lumOff val="16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MIN. OF FINANCE</a:t>
          </a:r>
        </a:p>
      </dsp:txBody>
      <dsp:txXfrm>
        <a:off x="2177435" y="191620"/>
        <a:ext cx="922975" cy="922975"/>
      </dsp:txXfrm>
    </dsp:sp>
    <dsp:sp modelId="{EC670196-EB20-43A1-AC61-D3E04910F831}">
      <dsp:nvSpPr>
        <dsp:cNvPr id="0" name=""/>
        <dsp:cNvSpPr/>
      </dsp:nvSpPr>
      <dsp:spPr>
        <a:xfrm>
          <a:off x="3516964" y="983034"/>
          <a:ext cx="2025673" cy="1305285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MIN OF ENVIRONMENT</a:t>
          </a:r>
          <a:endParaRPr lang="en-GB" sz="1500" kern="1200" baseline="-25000" dirty="0"/>
        </a:p>
      </dsp:txBody>
      <dsp:txXfrm>
        <a:off x="3813617" y="1174189"/>
        <a:ext cx="1432367" cy="922975"/>
      </dsp:txXfrm>
    </dsp:sp>
    <dsp:sp modelId="{DB062BC0-F67D-4E58-8D47-3F643E57DB3C}">
      <dsp:nvSpPr>
        <dsp:cNvPr id="0" name=""/>
        <dsp:cNvSpPr/>
      </dsp:nvSpPr>
      <dsp:spPr>
        <a:xfrm>
          <a:off x="3458594" y="2550589"/>
          <a:ext cx="1305285" cy="1305285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WATER RESOURCE, PUBLIC SANITATION AND HYGIENE</a:t>
          </a:r>
        </a:p>
      </dsp:txBody>
      <dsp:txXfrm>
        <a:off x="3649749" y="2741744"/>
        <a:ext cx="922975" cy="922975"/>
      </dsp:txXfrm>
    </dsp:sp>
    <dsp:sp modelId="{F5033002-EB3F-4003-AB02-36A66CB4A980}">
      <dsp:nvSpPr>
        <dsp:cNvPr id="0" name=""/>
        <dsp:cNvSpPr/>
      </dsp:nvSpPr>
      <dsp:spPr>
        <a:xfrm>
          <a:off x="1986280" y="3400631"/>
          <a:ext cx="1305285" cy="1305285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WASTE MANAGEMENT AUTHORITY</a:t>
          </a:r>
        </a:p>
      </dsp:txBody>
      <dsp:txXfrm>
        <a:off x="2177435" y="3591786"/>
        <a:ext cx="922975" cy="922975"/>
      </dsp:txXfrm>
    </dsp:sp>
    <dsp:sp modelId="{C734A1A5-77AE-4D4C-B79D-CF8260D0CECC}">
      <dsp:nvSpPr>
        <dsp:cNvPr id="0" name=""/>
        <dsp:cNvSpPr/>
      </dsp:nvSpPr>
      <dsp:spPr>
        <a:xfrm>
          <a:off x="513965" y="2550589"/>
          <a:ext cx="1305285" cy="1305285"/>
        </a:xfrm>
        <a:prstGeom prst="ellipse">
          <a:avLst/>
        </a:prstGeom>
        <a:solidFill>
          <a:schemeClr val="accent4">
            <a:alpha val="50000"/>
            <a:hueOff val="8167408"/>
            <a:satOff val="-33981"/>
            <a:lumOff val="8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MINISTRY OF INFRASTRUCTURE, LAND AND HOUSING</a:t>
          </a:r>
        </a:p>
      </dsp:txBody>
      <dsp:txXfrm>
        <a:off x="705120" y="2741744"/>
        <a:ext cx="922975" cy="922975"/>
      </dsp:txXfrm>
    </dsp:sp>
    <dsp:sp modelId="{5BF07E56-9FC2-4608-BD7D-AA2CA513C92C}">
      <dsp:nvSpPr>
        <dsp:cNvPr id="0" name=""/>
        <dsp:cNvSpPr/>
      </dsp:nvSpPr>
      <dsp:spPr>
        <a:xfrm>
          <a:off x="513965" y="850507"/>
          <a:ext cx="1305285" cy="1305285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ECONOMIC AND BUDGETING</a:t>
          </a:r>
        </a:p>
      </dsp:txBody>
      <dsp:txXfrm>
        <a:off x="705120" y="1041662"/>
        <a:ext cx="922975" cy="92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17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111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9E9F9D-2A60-16C5-CF2D-CFC9BE64C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869" cy="4654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087D2-AF5D-8B78-0CC8-91ABD25C90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38" y="1"/>
            <a:ext cx="2982869" cy="4654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EB385-9AA2-4BE1-ABA2-01A1384BD69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578DC-8905-EFAD-9D92-5F3960896A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986"/>
            <a:ext cx="2982869" cy="4654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94A4E-277D-432E-1D83-B7D32596A3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38" y="8830986"/>
            <a:ext cx="2982869" cy="4654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1EBB0-DFBA-464F-8273-364DD243D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59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9E18-51DF-494D-9D1E-6AA39FF00E5B}" type="datetimeFigureOut">
              <a:rPr lang="aa-ET" smtClean="0"/>
              <a:t>02/07/2023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4"/>
            <a:ext cx="5505450" cy="36604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AE53-81D7-4FB9-B5C4-164DB464E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2637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966-B004-4B62-8D25-45DE31CC4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2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A27D-A793-4681-B054-5AE777DE9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C93BA-66B2-4AFE-8F0A-526FDD7E8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AEED3-6F24-4535-8BAD-3B64E32A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9C50-5E93-4435-A381-F671CD95AD08}" type="datetime1">
              <a:rPr lang="en-GB" smtClean="0"/>
              <a:t>07/02/2023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4941-DD9D-494F-B6F6-213845BA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20D2C-0BF2-4FB2-BE86-FC328F0F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9777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4ED2-2BCA-4D0C-BDF7-62BE516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A33DD-77EB-42CF-981D-976242763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57DFA-FDA7-41D3-9417-52BB137B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C7B7-8E8D-43DA-B4D7-5C4E83E77617}" type="datetime1">
              <a:rPr lang="en-GB" smtClean="0"/>
              <a:t>07/02/2023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F113-CA18-4A93-8159-9BB78CB3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226A2-8F10-42F6-B6D0-D84DE4C2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0666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C61F2-51AF-4A55-9B8E-1B0B2878C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0253E-C90B-45FC-B14D-B9CAB2667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5B764-B469-425F-9AC5-09854D4D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D80D-F415-44D5-AADE-47BA59B69E4A}" type="datetime1">
              <a:rPr lang="en-GB" smtClean="0"/>
              <a:t>07/02/2023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405AE-14E0-4876-8587-35ACEED8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D49B1-A85B-4FA9-BEF2-4F2032DA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800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4660-6A37-4123-864D-91EF9A4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E36A-E85F-4104-9616-30BF1ABA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FEA7-34C4-45C3-B869-B318F1AF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6E83-3ED1-455F-A086-BAB7054C9763}" type="datetime1">
              <a:rPr lang="en-GB" smtClean="0"/>
              <a:t>07/02/2023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7188-2019-47DD-AB26-F59F29A8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55C5-37B4-40F4-8F9C-F7D3B423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8330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D0BF-DE6B-4FC6-904E-3C4826F5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3D5AD-40DB-4F4F-9E5B-EAAFA0B9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0CA69-3FA1-4556-AF08-651F2493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D235-AFA7-4135-B11A-E450BC4084E1}" type="datetime1">
              <a:rPr lang="en-GB" smtClean="0"/>
              <a:t>07/02/2023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2CDB-228A-4152-8FC4-68D1D7D6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7E729-7466-466E-97D5-C3FCA8C4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019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8B1A-D4F6-40A1-9D82-CD9AD8C8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A35A7-BCFF-449C-A006-F4AF7A3A4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40097-C5C3-4AE3-A3D2-9884244B8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889EB-85B2-4A30-BEFB-F75A28F6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CD51-0A0F-4207-8638-B635F2294573}" type="datetime1">
              <a:rPr lang="en-GB" smtClean="0"/>
              <a:t>07/02/2023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BBD02-1D9C-4525-BA38-3D4E4F72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5E4AA-1CBD-4437-9276-D5F3C735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246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5F0D-761A-4E41-932F-16459CEE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806B3-1A31-401D-B258-F24B651BC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B5DA2-956E-4DC2-B68F-58143F1CA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4C906-53D1-4E79-834E-2634A07B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737FE-9B0C-41F9-B02C-E80207697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B435E-7C0F-45A7-9F01-C0B46510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D58B-8D4D-412F-A0F0-6E71B8B53F7A}" type="datetime1">
              <a:rPr lang="en-GB" smtClean="0"/>
              <a:t>07/02/2023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B1474-A554-46A2-B704-399E2343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19ABE-9439-4C15-8236-89BA7E65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1488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F7E0-46F2-4B91-8C04-340788E7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B378C-A0E2-43B9-821F-9F91AB33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2B89-6D8C-4D91-BDFA-1DFF93D083CF}" type="datetime1">
              <a:rPr lang="en-GB" smtClean="0"/>
              <a:t>07/02/2023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3FA22-EFF7-43AA-B4AE-7E131F13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D6497-C013-4900-8453-7B69AE63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3511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5A3CB-A5B4-4CF6-B756-9C81D51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CF4-DFF0-460A-913B-CDAD25977269}" type="datetime1">
              <a:rPr lang="en-GB" smtClean="0"/>
              <a:t>07/02/2023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3C8F-E4AF-4FC1-A5FB-D66B089A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FF39A-18D0-4650-9533-EBB282ED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2704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C8D1-84D8-49D9-AB53-7CF88791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0123-7ABD-4798-954D-C5D5BC50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08D07-2523-4759-96E5-DBA2F99E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A978-0B26-47D8-91B6-75592362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217-2008-45D7-B21A-C17516B177D1}" type="datetime1">
              <a:rPr lang="en-GB" smtClean="0"/>
              <a:t>07/02/2023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90B2A-9578-40B5-BA9E-5FBB041A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08C59-49C4-4268-8C5A-6EFDEC38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8717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EC42-0373-4E43-9C12-B6362F7D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B9DA5-37D7-4805-93AE-508539BBB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45AC8-123B-46D2-ADFE-1D6A7142F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241C0-BF99-43F7-A666-F6BCD5D7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93B9-F377-4F43-A7B1-A5025CF6E32D}" type="datetime1">
              <a:rPr lang="en-GB" smtClean="0"/>
              <a:t>07/02/2023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993BC-FC33-45D1-A898-C2F626CD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6A7C2-3FD3-44EB-8726-CFDF216C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9897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21C24-8D06-4E0C-97BD-A17EC0AA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D34CD-C729-48E3-80AE-8CCBDFCFF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82355-2513-4834-9C5C-1237660E7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2F0F-A006-4905-91D9-C7C9CCB028D0}" type="datetime1">
              <a:rPr lang="en-GB" smtClean="0"/>
              <a:t>07/02/2023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C901-F7D6-4B2B-971D-782A18E03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090D5-24FC-441D-AD5B-D883A8148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0550-775C-487A-95C3-BA72907A91D1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0530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13" Type="http://schemas.microsoft.com/office/2007/relationships/diagramDrawing" Target="../diagrams/drawing2.xml" /><Relationship Id="rId3" Type="http://schemas.openxmlformats.org/officeDocument/2006/relationships/image" Target="../media/image1.png" /><Relationship Id="rId7" Type="http://schemas.openxmlformats.org/officeDocument/2006/relationships/diagramColors" Target="../diagrams/colors1.xml" /><Relationship Id="rId12" Type="http://schemas.openxmlformats.org/officeDocument/2006/relationships/diagramColors" Target="../diagrams/colors2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Relationship Id="rId6" Type="http://schemas.openxmlformats.org/officeDocument/2006/relationships/diagramQuickStyle" Target="../diagrams/quickStyle1.xml" /><Relationship Id="rId11" Type="http://schemas.openxmlformats.org/officeDocument/2006/relationships/diagramQuickStyle" Target="../diagrams/quickStyle2.xml" /><Relationship Id="rId5" Type="http://schemas.openxmlformats.org/officeDocument/2006/relationships/diagramLayout" Target="../diagrams/layout1.xml" /><Relationship Id="rId10" Type="http://schemas.openxmlformats.org/officeDocument/2006/relationships/diagramLayout" Target="../diagrams/layout2.xml" /><Relationship Id="rId4" Type="http://schemas.openxmlformats.org/officeDocument/2006/relationships/diagramData" Target="../diagrams/data1.xml" /><Relationship Id="rId9" Type="http://schemas.openxmlformats.org/officeDocument/2006/relationships/diagramData" Target="../diagrams/data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accent4">
                <a:lumMod val="20000"/>
                <a:lumOff val="80000"/>
              </a:schemeClr>
            </a:gs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592AA5-BF76-0E67-8D2E-AF42998457FC}"/>
              </a:ext>
            </a:extLst>
          </p:cNvPr>
          <p:cNvSpPr txBox="1"/>
          <p:nvPr/>
        </p:nvSpPr>
        <p:spPr>
          <a:xfrm>
            <a:off x="1419367" y="487481"/>
            <a:ext cx="10296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MINISTRY OF PHYSICAL PLANNING AND URBAN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71D71-3A73-E546-F63B-61245FA70CDE}"/>
              </a:ext>
            </a:extLst>
          </p:cNvPr>
          <p:cNvSpPr txBox="1"/>
          <p:nvPr/>
        </p:nvSpPr>
        <p:spPr>
          <a:xfrm>
            <a:off x="1371345" y="2759286"/>
            <a:ext cx="9793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DEEPDIVE AND STRATEGIC SESSION </a:t>
            </a:r>
            <a:endParaRPr lang="en-GB" sz="3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47FFB-FD58-EA9B-0A2B-A52CB66E7959}"/>
              </a:ext>
            </a:extLst>
          </p:cNvPr>
          <p:cNvSpPr txBox="1"/>
          <p:nvPr/>
        </p:nvSpPr>
        <p:spPr>
          <a:xfrm>
            <a:off x="2967142" y="6103947"/>
            <a:ext cx="6175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FEBRUARY, 2023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0183F-80C0-C926-31EE-3F082789B61E}"/>
              </a:ext>
            </a:extLst>
          </p:cNvPr>
          <p:cNvSpPr txBox="1"/>
          <p:nvPr/>
        </p:nvSpPr>
        <p:spPr>
          <a:xfrm>
            <a:off x="1234865" y="4207056"/>
            <a:ext cx="10413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PERFORMANCE AND PROJECT IMPLEMENTATION MONITORING UNIT</a:t>
            </a:r>
            <a:endParaRPr lang="en-GB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BCBA9-79AF-0DA2-0AD2-E5F62196E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45039"/>
            <a:ext cx="1078174" cy="1075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296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b="1" dirty="0">
                <a:latin typeface="Century Gothic" panose="020B0502020202020204" pitchFamily="34" charset="0"/>
                <a:cs typeface="Calibri" pitchFamily="34" charset="0"/>
              </a:rPr>
              <a:t>Planning Research and Statistics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Collection, collation, analysis, documentation and cloud storage of physical planning data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Giving out Physical Planning Information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Preparation of programs and events like World Habitat Day; World Urban Forum, World Town Planners Day, World Environmental Day and organization of Stakeholders Forum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Planning of the Ministries programs and activities which include capacity building, training and staff development </a:t>
            </a:r>
            <a:r>
              <a:rPr lang="en-US" sz="2500" dirty="0" err="1">
                <a:latin typeface="Century Gothic" panose="020B0502020202020204" pitchFamily="34" charset="0"/>
                <a:cs typeface="Calibri" pitchFamily="34" charset="0"/>
              </a:rPr>
              <a:t>e.t.c</a:t>
            </a: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37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b="1" dirty="0">
                <a:latin typeface="Century Gothic" panose="020B0502020202020204" pitchFamily="34" charset="0"/>
                <a:cs typeface="Calibri" pitchFamily="34" charset="0"/>
              </a:rPr>
              <a:t>Building Control Unit</a:t>
            </a:r>
          </a:p>
          <a:p>
            <a:pPr marL="493776" indent="-4572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Issuance of letter of authorization to commence construction after obtaining development permit</a:t>
            </a:r>
          </a:p>
          <a:p>
            <a:pPr marL="493776" indent="-4572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Certification of various stages of building construction and keeping of such records</a:t>
            </a:r>
          </a:p>
          <a:p>
            <a:pPr marL="493776" indent="-4572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Regulation and inspection of building works at the commencement and during construction</a:t>
            </a:r>
          </a:p>
          <a:p>
            <a:pPr marL="493776" indent="-4572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Issuance of certificate of completion and fitness for habitation</a:t>
            </a:r>
          </a:p>
          <a:p>
            <a:pPr marL="493776" indent="-4572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And many more</a:t>
            </a:r>
          </a:p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endParaRPr lang="en-US" sz="25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marL="493776" indent="-4572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44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b="1" dirty="0">
                <a:latin typeface="Century Gothic" panose="020B0502020202020204" pitchFamily="34" charset="0"/>
                <a:cs typeface="Calibri" pitchFamily="34" charset="0"/>
              </a:rPr>
              <a:t>Development Permit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Granting permit for all physical developmental proposals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Formulating and reviewing of government policies and setting of standards for urban development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Enforcement of government operative standards and development control regulations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Vetting and approving of building plan applications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Supervising the operation of Area Town Planning offices in the State.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42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Development Permit Cont’d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r>
              <a:rPr lang="en-US" sz="2000" b="1" u="sng" dirty="0">
                <a:latin typeface="Century Gothic" panose="020B0502020202020204" pitchFamily="34" charset="0"/>
                <a:cs typeface="Calibri" pitchFamily="34" charset="0"/>
              </a:rPr>
              <a:t>Highlighting procedures for granting development permit: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Presentation of building plan for collection of payment advice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Payment of the assessment fee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Submission of building plan at the Area Town Planning Office with evidence of payment of all applicable fees accompanied by the following: </a:t>
            </a:r>
          </a:p>
          <a:p>
            <a:pPr marL="836676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Four copies of architectural drawing in A3 size paper</a:t>
            </a:r>
          </a:p>
          <a:p>
            <a:pPr marL="836676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Four copies of structural drawings in the case of storey buildings</a:t>
            </a:r>
          </a:p>
          <a:p>
            <a:pPr marL="836676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Four copies of mechanical and electrical drawings in case of major developments</a:t>
            </a:r>
          </a:p>
          <a:p>
            <a:pPr marL="836676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One original survey plan</a:t>
            </a:r>
          </a:p>
          <a:p>
            <a:pPr marL="836676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Locational plan and Analysis report (LOPAR) form (TOPREC)</a:t>
            </a:r>
          </a:p>
          <a:p>
            <a:pPr marL="836676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Submission of current Tax Clearance</a:t>
            </a:r>
          </a:p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endParaRPr lang="en-US" sz="2000" dirty="0">
              <a:latin typeface="Century Gothic" panose="020B0502020202020204" pitchFamily="34" charset="0"/>
              <a:cs typeface="Calibri" pitchFamily="34" charset="0"/>
            </a:endParaRP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0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48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Development Permit Cont’d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Submission of title document C. of O.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Registration of building plan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Site inspection </a:t>
            </a:r>
          </a:p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endParaRPr lang="en-US" sz="20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r>
              <a:rPr lang="en-US" sz="2000" b="1" dirty="0">
                <a:latin typeface="Century Gothic" panose="020B0502020202020204" pitchFamily="34" charset="0"/>
                <a:cs typeface="Calibri" pitchFamily="34" charset="0"/>
              </a:rPr>
              <a:t>NOTE: </a:t>
            </a:r>
          </a:p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Residential buildings of not more than 3 suspended floors, if approvable, the Area Town Planning Officers gives development permit.</a:t>
            </a:r>
          </a:p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r>
              <a:rPr lang="en-US" sz="2000" b="1" dirty="0">
                <a:latin typeface="Century Gothic" panose="020B0502020202020204" pitchFamily="34" charset="0"/>
                <a:cs typeface="Calibri" pitchFamily="34" charset="0"/>
              </a:rPr>
              <a:t>NOTE: </a:t>
            </a:r>
          </a:p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All major developments - Petrol stations, Gas filling stations, industries, commercial building, schools etc are approved at the headquarters.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8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WORKING RELATIONSHIP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36576" indent="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endParaRPr lang="en-US" sz="25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DF5ACBE-8946-AF7B-DFBC-F08878FEC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968131"/>
              </p:ext>
            </p:extLst>
          </p:nvPr>
        </p:nvGraphicFramePr>
        <p:xfrm>
          <a:off x="312384" y="1099653"/>
          <a:ext cx="5638040" cy="470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594E1E-1517-AE95-C5A6-9CD39CC12272}"/>
              </a:ext>
            </a:extLst>
          </p:cNvPr>
          <p:cNvSpPr txBox="1"/>
          <p:nvPr/>
        </p:nvSpPr>
        <p:spPr>
          <a:xfrm>
            <a:off x="312384" y="5980253"/>
            <a:ext cx="5487915" cy="69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r>
              <a:rPr lang="en-US" sz="1400" dirty="0">
                <a:latin typeface="Century Gothic" panose="020B0502020202020204" pitchFamily="34" charset="0"/>
                <a:cs typeface="Calibri" pitchFamily="34" charset="0"/>
              </a:rPr>
              <a:t>NOTE: Typical working relationship for granting development permit/LUC for both major and residential buildings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8536AF-CCB5-549C-119B-D3DC88DB2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887608"/>
              </p:ext>
            </p:extLst>
          </p:nvPr>
        </p:nvGraphicFramePr>
        <p:xfrm>
          <a:off x="6241578" y="1140684"/>
          <a:ext cx="5638040" cy="470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941004-0B83-5D2E-CBB8-05568A4769C7}"/>
              </a:ext>
            </a:extLst>
          </p:cNvPr>
          <p:cNvSpPr txBox="1"/>
          <p:nvPr/>
        </p:nvSpPr>
        <p:spPr>
          <a:xfrm>
            <a:off x="6391703" y="5980253"/>
            <a:ext cx="5487915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indent="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r>
              <a:rPr lang="en-US" sz="1400" dirty="0">
                <a:latin typeface="Century Gothic" panose="020B0502020202020204" pitchFamily="34" charset="0"/>
                <a:cs typeface="Calibri" pitchFamily="34" charset="0"/>
              </a:rPr>
              <a:t>NOTE: Typical working relationship for Urban Renewal Projects</a:t>
            </a:r>
          </a:p>
        </p:txBody>
      </p:sp>
    </p:spTree>
    <p:extLst>
      <p:ext uri="{BB962C8B-B14F-4D97-AF65-F5344CB8AC3E}">
        <p14:creationId xmlns:p14="http://schemas.microsoft.com/office/powerpoint/2010/main" val="36158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CRITICAL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36576" indent="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None/>
            </a:pPr>
            <a:endParaRPr lang="en-US" sz="25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48936-6B10-EFB5-DA8C-AEF22350671A}"/>
              </a:ext>
            </a:extLst>
          </p:cNvPr>
          <p:cNvSpPr txBox="1"/>
          <p:nvPr/>
        </p:nvSpPr>
        <p:spPr>
          <a:xfrm>
            <a:off x="127379" y="1205371"/>
            <a:ext cx="11932274" cy="5666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</a:pPr>
            <a:r>
              <a:rPr lang="en-US" sz="2000" b="1" dirty="0">
                <a:latin typeface="Century Gothic" panose="020B0502020202020204" pitchFamily="34" charset="0"/>
                <a:cs typeface="Calibri" pitchFamily="34" charset="0"/>
              </a:rPr>
              <a:t>Akure Metropolitan Master Plan</a:t>
            </a:r>
          </a:p>
          <a:p>
            <a:pPr marL="3429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To create a balance of residential, commercial and industrial development, which is vital to the life of this city; </a:t>
            </a:r>
          </a:p>
          <a:p>
            <a:pPr marL="3429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To anticipate and plan for the future of Akure;</a:t>
            </a:r>
          </a:p>
          <a:p>
            <a:pPr marL="3429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To define and manage industrial and commercial growth; and </a:t>
            </a:r>
          </a:p>
          <a:p>
            <a:pPr marL="3429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To create and preserve aesthetic qualities.</a:t>
            </a:r>
          </a:p>
          <a:p>
            <a:pPr marL="36576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</a:pPr>
            <a:r>
              <a:rPr lang="en-US" sz="2000" b="1" dirty="0">
                <a:latin typeface="Century Gothic" panose="020B0502020202020204" pitchFamily="34" charset="0"/>
                <a:cs typeface="Calibri" pitchFamily="34" charset="0"/>
              </a:rPr>
              <a:t>Urban Renewal projects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Roundabout Development Projects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Linear development of Akure waterfronts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Regeneration of Road Setbacks</a:t>
            </a:r>
          </a:p>
          <a:p>
            <a:pPr marL="379476" indent="-342900" algn="just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Development Plan for Organized Open Spaces</a:t>
            </a:r>
          </a:p>
        </p:txBody>
      </p:sp>
    </p:spTree>
    <p:extLst>
      <p:ext uri="{BB962C8B-B14F-4D97-AF65-F5344CB8AC3E}">
        <p14:creationId xmlns:p14="http://schemas.microsoft.com/office/powerpoint/2010/main" val="172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4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7" y="-19842"/>
            <a:ext cx="12192932" cy="145107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EXISTING 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230" y="1435563"/>
            <a:ext cx="11926219" cy="5145148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20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dirty="0">
                <a:latin typeface="Century Gothic" panose="020B0502020202020204" pitchFamily="34" charset="0"/>
                <a:cs typeface="Calibri" pitchFamily="34" charset="0"/>
              </a:rPr>
              <a:t>Inadequate budgetary allocation </a:t>
            </a:r>
          </a:p>
          <a:p>
            <a:pPr marL="493776" indent="-457200" algn="just">
              <a:lnSpc>
                <a:spcPct val="20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dirty="0">
                <a:latin typeface="Century Gothic" panose="020B0502020202020204" pitchFamily="34" charset="0"/>
                <a:cs typeface="Calibri" pitchFamily="34" charset="0"/>
              </a:rPr>
              <a:t>Inadequate Manpower</a:t>
            </a:r>
          </a:p>
          <a:p>
            <a:pPr marL="493776" indent="-457200" algn="just">
              <a:lnSpc>
                <a:spcPct val="20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dirty="0">
                <a:latin typeface="Century Gothic" panose="020B0502020202020204" pitchFamily="34" charset="0"/>
                <a:cs typeface="Calibri" pitchFamily="34" charset="0"/>
              </a:rPr>
              <a:t>Lack of up-to-date modern functioning tools: e.g., Laptops, Printers, Scanners, GIS Laboratory etc.</a:t>
            </a:r>
          </a:p>
          <a:p>
            <a:pPr marL="493776" indent="-457200" algn="just">
              <a:lnSpc>
                <a:spcPct val="20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dirty="0">
                <a:latin typeface="Century Gothic" panose="020B0502020202020204" pitchFamily="34" charset="0"/>
                <a:cs typeface="Calibri" pitchFamily="34" charset="0"/>
              </a:rPr>
              <a:t>Inadequate vehicles for inspection</a:t>
            </a:r>
          </a:p>
          <a:p>
            <a:pPr marL="493776" indent="-457200" algn="just">
              <a:lnSpc>
                <a:spcPct val="20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dirty="0">
                <a:latin typeface="Century Gothic" panose="020B0502020202020204" pitchFamily="34" charset="0"/>
                <a:cs typeface="Calibri" pitchFamily="34" charset="0"/>
              </a:rPr>
              <a:t>Dilapidated office </a:t>
            </a:r>
            <a:r>
              <a:rPr lang="en-US" dirty="0" err="1">
                <a:latin typeface="Century Gothic" panose="020B0502020202020204" pitchFamily="34" charset="0"/>
                <a:cs typeface="Calibri" pitchFamily="34" charset="0"/>
              </a:rPr>
              <a:t>accomodation</a:t>
            </a:r>
            <a:endParaRPr lang="en-US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20" y="140809"/>
            <a:ext cx="1176630" cy="1177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61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4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7" y="-19842"/>
            <a:ext cx="12192932" cy="145107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5230" y="1595875"/>
            <a:ext cx="11926219" cy="4613858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dirty="0">
                <a:latin typeface="Century Gothic" panose="020B0502020202020204" pitchFamily="34" charset="0"/>
                <a:cs typeface="Calibri" pitchFamily="34" charset="0"/>
              </a:rPr>
              <a:t>The ministry is critical in the REDEEMED Agenda of the Arakurin administration. </a:t>
            </a:r>
          </a:p>
          <a:p>
            <a:pPr marL="36576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80000"/>
              <a:buNone/>
            </a:pPr>
            <a:endParaRPr lang="en-US" dirty="0">
              <a:latin typeface="Century Gothic" panose="020B0502020202020204" pitchFamily="34" charset="0"/>
              <a:cs typeface="Calibri" pitchFamily="34" charset="0"/>
            </a:endParaRPr>
          </a:p>
          <a:p>
            <a:pPr marL="493776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dirty="0">
                <a:latin typeface="Century Gothic" panose="020B0502020202020204" pitchFamily="34" charset="0"/>
                <a:cs typeface="Calibri" pitchFamily="34" charset="0"/>
              </a:rPr>
              <a:t>Our resolve to ensure a well coordinated built environment is topmost. We are poised to generate more revenue in this budget year.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20" y="140809"/>
            <a:ext cx="1176630" cy="1177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1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4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7" y="-19842"/>
            <a:ext cx="12192932" cy="145107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73" y="1996904"/>
            <a:ext cx="1855357" cy="1857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6204F85-FACD-4081-12D6-D03E93FFC767}"/>
              </a:ext>
            </a:extLst>
          </p:cNvPr>
          <p:cNvSpPr/>
          <p:nvPr/>
        </p:nvSpPr>
        <p:spPr>
          <a:xfrm>
            <a:off x="11474830" y="6397660"/>
            <a:ext cx="313898" cy="302785"/>
          </a:xfrm>
          <a:prstGeom prst="ellipse">
            <a:avLst/>
          </a:prstGeom>
          <a:solidFill>
            <a:schemeClr val="accent4">
              <a:alpha val="7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2608C0-D559-E268-5634-250F5DDA26D5}"/>
              </a:ext>
            </a:extLst>
          </p:cNvPr>
          <p:cNvSpPr txBox="1">
            <a:spLocks/>
          </p:cNvSpPr>
          <p:nvPr/>
        </p:nvSpPr>
        <p:spPr>
          <a:xfrm>
            <a:off x="941700" y="2279177"/>
            <a:ext cx="10276313" cy="378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0F"/>
              </a:buClr>
              <a:buSzTx/>
              <a:buFont typeface="Wingdings 3" charset="2"/>
              <a:buChar char="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0F"/>
              </a:buClr>
              <a:buSzTx/>
              <a:buFont typeface="Wingdings 3" charset="2"/>
              <a:buChar char="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0F"/>
              </a:buClr>
              <a:buSz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914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2319" y="1209465"/>
            <a:ext cx="11815197" cy="5267206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GB" dirty="0">
                <a:latin typeface="Century Gothic" panose="020B0502020202020204" pitchFamily="34" charset="0"/>
                <a:cs typeface="Calibri" pitchFamily="34" charset="0"/>
              </a:rPr>
              <a:t>Introduction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GB" dirty="0">
                <a:latin typeface="Century Gothic" panose="020B0502020202020204" pitchFamily="34" charset="0"/>
                <a:cs typeface="Calibri" pitchFamily="34" charset="0"/>
              </a:rPr>
              <a:t>Departments and their functions</a:t>
            </a:r>
          </a:p>
          <a:p>
            <a:pPr marL="493776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GB" dirty="0">
                <a:latin typeface="Century Gothic" panose="020B0502020202020204" pitchFamily="34" charset="0"/>
                <a:cs typeface="Calibri" pitchFamily="34" charset="0"/>
              </a:rPr>
              <a:t>Working Relationships</a:t>
            </a:r>
          </a:p>
          <a:p>
            <a:pPr marL="493776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GB" dirty="0">
                <a:latin typeface="Century Gothic" panose="020B0502020202020204" pitchFamily="34" charset="0"/>
                <a:cs typeface="Calibri" pitchFamily="34" charset="0"/>
              </a:rPr>
              <a:t>Critical Projects</a:t>
            </a:r>
          </a:p>
          <a:p>
            <a:pPr marL="493776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GB" dirty="0">
                <a:latin typeface="Century Gothic" panose="020B0502020202020204" pitchFamily="34" charset="0"/>
                <a:cs typeface="Calibri" pitchFamily="34" charset="0"/>
              </a:rPr>
              <a:t>Existing Challenges</a:t>
            </a:r>
          </a:p>
          <a:p>
            <a:pPr marL="493776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GB" dirty="0">
                <a:latin typeface="Century Gothic" panose="020B0502020202020204" pitchFamily="34" charset="0"/>
                <a:cs typeface="Calibri" pitchFamily="34" charset="0"/>
              </a:rPr>
              <a:t>Conclusion</a:t>
            </a:r>
            <a:endParaRPr lang="aa-ET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46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2319" y="1089145"/>
            <a:ext cx="11863323" cy="5722238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The Ministry of Physical Planning and Urban Development was created via circular No. CD217/322 of 21st April 2009 and reinaugurated by this present administration in 2017 to address critical issues of Physical Planning, Urban Development and Management across the State.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80000"/>
              <a:buFont typeface="Wingdings 2" panose="05020102010507070707" pitchFamily="18" charset="2"/>
              <a:buChar char="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In order to guide, control, and monitor physical development across the State, the Ministry is assigned with the following mandates:</a:t>
            </a:r>
          </a:p>
          <a:p>
            <a:pPr marL="950976" lvl="1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Formulation and Implementation of Physical Planning and Urban Development Policy and Programmes;</a:t>
            </a: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	</a:t>
            </a:r>
            <a:endParaRPr lang="aa-ET" sz="25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95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INTRODUCTION Contd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23295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Preparation of Local, Master, and Regional Plans;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Initiation, Preparation, Formulation and Implementation of Urban Renewal Programmes;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Preparation and Monitoring of Development Schemes;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Approval of Building Plans;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Development control and Removal of Illegal Developments;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Site Selection for Government and Private Institutions;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Coastal Zones Management;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Creation of Data Bank on Physical Planning;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Establish a building control system;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000" dirty="0">
                <a:latin typeface="Century Gothic" panose="020B0502020202020204" pitchFamily="34" charset="0"/>
                <a:cs typeface="Calibri" pitchFamily="34" charset="0"/>
              </a:rPr>
              <a:t>And many more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99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DEPARTMENTS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48200"/>
            <a:ext cx="11891331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The ministry has 7 professional and 2 service Departments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Monitoring and Enforcement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Development Permit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Physical Planning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Urban Development and Renewal Matters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Master Plan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Planning Research and Statistics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Finance and Administration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Accounts</a:t>
            </a:r>
          </a:p>
          <a:p>
            <a:pPr marL="950976" lvl="1" indent="-457200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¹"/>
            </a:pPr>
            <a:r>
              <a:rPr lang="en-US" sz="2100" dirty="0">
                <a:latin typeface="Century Gothic" panose="020B0502020202020204" pitchFamily="34" charset="0"/>
                <a:cs typeface="Calibri" pitchFamily="34" charset="0"/>
              </a:rPr>
              <a:t>Building Control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41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b="1" dirty="0">
                <a:latin typeface="Century Gothic" panose="020B0502020202020204" pitchFamily="34" charset="0"/>
                <a:cs typeface="Calibri" pitchFamily="34" charset="0"/>
              </a:rPr>
              <a:t>Development Monitoring and Enforcement</a:t>
            </a:r>
          </a:p>
          <a:p>
            <a:pPr marL="519113" lvl="1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200" dirty="0">
                <a:latin typeface="Century Gothic" panose="020B0502020202020204" pitchFamily="34" charset="0"/>
                <a:cs typeface="Calibri" pitchFamily="34" charset="0"/>
              </a:rPr>
              <a:t>Monitoring of Physical Development in the State;</a:t>
            </a:r>
          </a:p>
          <a:p>
            <a:pPr marL="519113" lvl="1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200" dirty="0">
                <a:latin typeface="Century Gothic" panose="020B0502020202020204" pitchFamily="34" charset="0"/>
                <a:cs typeface="Calibri" pitchFamily="34" charset="0"/>
              </a:rPr>
              <a:t>Timely detection, serving of enforcement notices, speedy seal and removal of illegal structures;</a:t>
            </a:r>
          </a:p>
          <a:p>
            <a:pPr marL="519113" lvl="1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200" dirty="0">
                <a:latin typeface="Century Gothic" panose="020B0502020202020204" pitchFamily="34" charset="0"/>
                <a:cs typeface="Calibri" pitchFamily="34" charset="0"/>
              </a:rPr>
              <a:t>Enforcement of government operative standards and development control regulations;</a:t>
            </a:r>
          </a:p>
          <a:p>
            <a:pPr marL="519113" lvl="1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200" dirty="0">
                <a:latin typeface="Century Gothic" panose="020B0502020202020204" pitchFamily="34" charset="0"/>
                <a:cs typeface="Calibri" pitchFamily="34" charset="0"/>
              </a:rPr>
              <a:t>Responding to protest and petition that affect spatial planning; and</a:t>
            </a:r>
          </a:p>
          <a:p>
            <a:pPr marL="519113" lvl="1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200" dirty="0">
                <a:latin typeface="Century Gothic" panose="020B0502020202020204" pitchFamily="34" charset="0"/>
                <a:cs typeface="Calibri" pitchFamily="34" charset="0"/>
              </a:rPr>
              <a:t>Regular visit to the major urban centres to ensure strict compliance with Physical Planning Standards, and restoring city form and structure.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87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b="1" dirty="0">
                <a:latin typeface="Century Gothic" panose="020B0502020202020204" pitchFamily="34" charset="0"/>
                <a:cs typeface="Calibri" pitchFamily="34" charset="0"/>
              </a:rPr>
              <a:t>Physical Planning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Site selection and evaluation of government projects 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Granting of landuse clearance in respect of applications for major developments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Issuance of certificate of change of use of major projects and uses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Review of Town and Country Planning Laws and Building Regulations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Appraisal of landuse compatibility in both urban and rural areas across the State.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17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b="1" dirty="0">
                <a:latin typeface="Century Gothic" panose="020B0502020202020204" pitchFamily="34" charset="0"/>
                <a:cs typeface="Calibri" pitchFamily="34" charset="0"/>
              </a:rPr>
              <a:t>Urban Development and Renewal Matters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Initiation of policy guidelines and strategies for curtailing the growth of slums.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Carrying out urban renewal studies of slum communities.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Preparation of slum upgrading and redevelopment plans.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Preparation and execution of resettlement programs.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Relocation of informal sector activities to safe and harmonious locations.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And many more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500" dirty="0">
              <a:latin typeface="Century Gothic" panose="020B0502020202020204" pitchFamily="34" charset="0"/>
              <a:cs typeface="Calibri" pitchFamily="34" charset="0"/>
            </a:endParaRP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5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63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la/temp/5d9492820e9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8" b="21133"/>
          <a:stretch/>
        </p:blipFill>
        <p:spPr bwMode="auto">
          <a:xfrm>
            <a:off x="0" y="1"/>
            <a:ext cx="12192000" cy="10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398" y="-19842"/>
            <a:ext cx="12191999" cy="10623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64F5A-66E9-41AE-9CDD-B65B2810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347" y="1089144"/>
            <a:ext cx="11932274" cy="5722239"/>
          </a:xfrm>
        </p:spPr>
        <p:txBody>
          <a:bodyPr>
            <a:noAutofit/>
          </a:bodyPr>
          <a:lstStyle/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b="1" dirty="0">
                <a:latin typeface="Century Gothic" panose="020B0502020202020204" pitchFamily="34" charset="0"/>
                <a:cs typeface="Calibri" pitchFamily="34" charset="0"/>
              </a:rPr>
              <a:t>Master Plan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Preparation and Review of Ondo State Regional Plan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Preparation and Review of Ondo State wide strategic Development Plan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Preparation of Master Plans of major cities in the State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Planning of Ondo State coastal zones and fishing Settlements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Vetting and approval of all private layout plans across the state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r>
              <a:rPr lang="en-US" sz="2500" dirty="0">
                <a:latin typeface="Century Gothic" panose="020B0502020202020204" pitchFamily="34" charset="0"/>
                <a:cs typeface="Calibri" pitchFamily="34" charset="0"/>
              </a:rPr>
              <a:t>Ensuring the implementation of regional plans, master plans and local plans</a:t>
            </a: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500" b="1" dirty="0">
              <a:latin typeface="Century Gothic" panose="020B0502020202020204" pitchFamily="34" charset="0"/>
              <a:cs typeface="Calibri" pitchFamily="34" charset="0"/>
            </a:endParaRPr>
          </a:p>
          <a:p>
            <a:pPr marL="493776" indent="-457200" algn="just">
              <a:lnSpc>
                <a:spcPct val="160000"/>
              </a:lnSpc>
              <a:spcBef>
                <a:spcPct val="20000"/>
              </a:spcBef>
              <a:buClr>
                <a:schemeClr val="accent4"/>
              </a:buClr>
              <a:buSzPct val="100000"/>
              <a:buFont typeface="Wingdings 2" panose="05020102010507070707" pitchFamily="18" charset="2"/>
              <a:buChar char="ä"/>
            </a:pPr>
            <a:endParaRPr lang="en-US" sz="21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1963-3607-6B72-0EAF-6C7C8B8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25" y="46617"/>
            <a:ext cx="884020" cy="88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23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6656</TotalTime>
  <Words>1077</Words>
  <Application>Microsoft Office PowerPoint</Application>
  <PresentationFormat>Widescreen</PresentationFormat>
  <Paragraphs>152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FUNMILAYO MODEBOLA-FADIMINE</cp:lastModifiedBy>
  <cp:revision>470</cp:revision>
  <cp:lastPrinted>2023-02-06T14:07:45Z</cp:lastPrinted>
  <dcterms:created xsi:type="dcterms:W3CDTF">2022-01-05T12:10:00Z</dcterms:created>
  <dcterms:modified xsi:type="dcterms:W3CDTF">2023-02-07T04:42:54Z</dcterms:modified>
</cp:coreProperties>
</file>